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256" r:id="rId2"/>
    <p:sldId id="312" r:id="rId3"/>
    <p:sldId id="325" r:id="rId4"/>
    <p:sldId id="326" r:id="rId5"/>
    <p:sldId id="314" r:id="rId6"/>
    <p:sldId id="309" r:id="rId7"/>
    <p:sldId id="333" r:id="rId8"/>
    <p:sldId id="334" r:id="rId9"/>
    <p:sldId id="338" r:id="rId10"/>
    <p:sldId id="330" r:id="rId11"/>
    <p:sldId id="332" r:id="rId12"/>
    <p:sldId id="339" r:id="rId13"/>
    <p:sldId id="331" r:id="rId14"/>
    <p:sldId id="315" r:id="rId15"/>
    <p:sldId id="317" r:id="rId16"/>
    <p:sldId id="318" r:id="rId17"/>
    <p:sldId id="319" r:id="rId18"/>
    <p:sldId id="320" r:id="rId19"/>
    <p:sldId id="321" r:id="rId20"/>
    <p:sldId id="336" r:id="rId21"/>
    <p:sldId id="337" r:id="rId22"/>
    <p:sldId id="307" r:id="rId23"/>
    <p:sldId id="306" r:id="rId24"/>
    <p:sldId id="293" r:id="rId25"/>
    <p:sldId id="327" r:id="rId26"/>
    <p:sldId id="328" r:id="rId27"/>
  </p:sldIdLst>
  <p:sldSz cx="9144000" cy="6858000" type="screen4x3"/>
  <p:notesSz cx="7086600" cy="942975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5607"/>
    <a:srgbClr val="FEC540"/>
    <a:srgbClr val="2C3807"/>
    <a:srgbClr val="990000"/>
    <a:srgbClr val="98022D"/>
    <a:srgbClr val="D3033E"/>
    <a:srgbClr val="7C0225"/>
    <a:srgbClr val="E30343"/>
    <a:srgbClr val="EBFBF8"/>
    <a:srgbClr val="E0F8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809" autoAdjust="0"/>
    <p:restoredTop sz="71942" autoAdjust="0"/>
  </p:normalViewPr>
  <p:slideViewPr>
    <p:cSldViewPr snapToGrid="0">
      <p:cViewPr>
        <p:scale>
          <a:sx n="66" d="100"/>
          <a:sy n="66" d="100"/>
        </p:scale>
        <p:origin x="-1876" y="-25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9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0225" cy="471488"/>
          </a:xfrm>
          <a:prstGeom prst="rect">
            <a:avLst/>
          </a:prstGeom>
          <a:noFill/>
          <a:ln w="9525">
            <a:noFill/>
            <a:miter lim="800000"/>
            <a:headEnd/>
            <a:tailEnd/>
          </a:ln>
          <a:effectLst/>
        </p:spPr>
        <p:txBody>
          <a:bodyPr vert="horz" wrap="square" lIns="94375" tIns="47188" rIns="94375" bIns="47188" numCol="1" anchor="t" anchorCtr="0" compatLnSpc="1">
            <a:prstTxWarp prst="textNoShape">
              <a:avLst/>
            </a:prstTxWarp>
          </a:bodyPr>
          <a:lstStyle>
            <a:lvl1pPr defTabSz="942975">
              <a:defRPr sz="1200"/>
            </a:lvl1pPr>
          </a:lstStyle>
          <a:p>
            <a:pPr>
              <a:defRPr/>
            </a:pPr>
            <a:endParaRPr lang="en-US"/>
          </a:p>
        </p:txBody>
      </p:sp>
      <p:sp>
        <p:nvSpPr>
          <p:cNvPr id="4099" name="Rectangle 3"/>
          <p:cNvSpPr>
            <a:spLocks noGrp="1" noChangeArrowheads="1"/>
          </p:cNvSpPr>
          <p:nvPr>
            <p:ph type="dt" idx="1"/>
          </p:nvPr>
        </p:nvSpPr>
        <p:spPr bwMode="auto">
          <a:xfrm>
            <a:off x="4014788" y="0"/>
            <a:ext cx="3070225" cy="471488"/>
          </a:xfrm>
          <a:prstGeom prst="rect">
            <a:avLst/>
          </a:prstGeom>
          <a:noFill/>
          <a:ln w="9525">
            <a:noFill/>
            <a:miter lim="800000"/>
            <a:headEnd/>
            <a:tailEnd/>
          </a:ln>
          <a:effectLst/>
        </p:spPr>
        <p:txBody>
          <a:bodyPr vert="horz" wrap="square" lIns="94375" tIns="47188" rIns="94375" bIns="47188" numCol="1" anchor="t" anchorCtr="0" compatLnSpc="1">
            <a:prstTxWarp prst="textNoShape">
              <a:avLst/>
            </a:prstTxWarp>
          </a:bodyPr>
          <a:lstStyle>
            <a:lvl1pPr algn="r" defTabSz="942975">
              <a:defRPr sz="1200"/>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87450" y="708025"/>
            <a:ext cx="4713288" cy="35353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708025" y="4479925"/>
            <a:ext cx="5670550" cy="4243388"/>
          </a:xfrm>
          <a:prstGeom prst="rect">
            <a:avLst/>
          </a:prstGeom>
          <a:noFill/>
          <a:ln w="9525">
            <a:noFill/>
            <a:miter lim="800000"/>
            <a:headEnd/>
            <a:tailEnd/>
          </a:ln>
          <a:effectLst/>
        </p:spPr>
        <p:txBody>
          <a:bodyPr vert="horz" wrap="square" lIns="94375" tIns="47188" rIns="94375" bIns="4718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956675"/>
            <a:ext cx="3070225" cy="471488"/>
          </a:xfrm>
          <a:prstGeom prst="rect">
            <a:avLst/>
          </a:prstGeom>
          <a:noFill/>
          <a:ln w="9525">
            <a:noFill/>
            <a:miter lim="800000"/>
            <a:headEnd/>
            <a:tailEnd/>
          </a:ln>
          <a:effectLst/>
        </p:spPr>
        <p:txBody>
          <a:bodyPr vert="horz" wrap="square" lIns="94375" tIns="47188" rIns="94375" bIns="47188" numCol="1" anchor="b" anchorCtr="0" compatLnSpc="1">
            <a:prstTxWarp prst="textNoShape">
              <a:avLst/>
            </a:prstTxWarp>
          </a:bodyPr>
          <a:lstStyle>
            <a:lvl1pPr defTabSz="942975">
              <a:defRPr sz="1200"/>
            </a:lvl1pPr>
          </a:lstStyle>
          <a:p>
            <a:pPr>
              <a:defRPr/>
            </a:pPr>
            <a:endParaRPr lang="en-US"/>
          </a:p>
        </p:txBody>
      </p:sp>
      <p:sp>
        <p:nvSpPr>
          <p:cNvPr id="4103" name="Rectangle 7"/>
          <p:cNvSpPr>
            <a:spLocks noGrp="1" noChangeArrowheads="1"/>
          </p:cNvSpPr>
          <p:nvPr>
            <p:ph type="sldNum" sz="quarter" idx="5"/>
          </p:nvPr>
        </p:nvSpPr>
        <p:spPr bwMode="auto">
          <a:xfrm>
            <a:off x="4014788" y="8956675"/>
            <a:ext cx="3070225" cy="471488"/>
          </a:xfrm>
          <a:prstGeom prst="rect">
            <a:avLst/>
          </a:prstGeom>
          <a:noFill/>
          <a:ln w="9525">
            <a:noFill/>
            <a:miter lim="800000"/>
            <a:headEnd/>
            <a:tailEnd/>
          </a:ln>
          <a:effectLst/>
        </p:spPr>
        <p:txBody>
          <a:bodyPr vert="horz" wrap="square" lIns="94375" tIns="47188" rIns="94375" bIns="47188" numCol="1" anchor="b" anchorCtr="0" compatLnSpc="1">
            <a:prstTxWarp prst="textNoShape">
              <a:avLst/>
            </a:prstTxWarp>
          </a:bodyPr>
          <a:lstStyle>
            <a:lvl1pPr algn="r" defTabSz="942975">
              <a:defRPr sz="1200"/>
            </a:lvl1pPr>
          </a:lstStyle>
          <a:p>
            <a:pPr>
              <a:defRPr/>
            </a:pPr>
            <a:fld id="{B5637592-E485-47E7-AA85-32D2BC707E5E}" type="slidenum">
              <a:rPr lang="en-US"/>
              <a:pPr>
                <a:defRPr/>
              </a:pPr>
              <a:t>‹#›</a:t>
            </a:fld>
            <a:endParaRPr lang="en-US"/>
          </a:p>
        </p:txBody>
      </p:sp>
    </p:spTree>
    <p:extLst>
      <p:ext uri="{BB962C8B-B14F-4D97-AF65-F5344CB8AC3E}">
        <p14:creationId xmlns:p14="http://schemas.microsoft.com/office/powerpoint/2010/main" val="29683823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a:solidFill>
                  <a:schemeClr val="tx1"/>
                </a:solidFill>
                <a:latin typeface="Arial" charset="0"/>
              </a:defRPr>
            </a:lvl1pPr>
            <a:lvl2pPr marL="742950" indent="-285750" defTabSz="942975" eaLnBrk="0" hangingPunct="0">
              <a:defRPr>
                <a:solidFill>
                  <a:schemeClr val="tx1"/>
                </a:solidFill>
                <a:latin typeface="Arial" charset="0"/>
              </a:defRPr>
            </a:lvl2pPr>
            <a:lvl3pPr marL="1143000" indent="-228600" defTabSz="942975" eaLnBrk="0" hangingPunct="0">
              <a:defRPr>
                <a:solidFill>
                  <a:schemeClr val="tx1"/>
                </a:solidFill>
                <a:latin typeface="Arial" charset="0"/>
              </a:defRPr>
            </a:lvl3pPr>
            <a:lvl4pPr marL="1600200" indent="-228600" defTabSz="942975" eaLnBrk="0" hangingPunct="0">
              <a:defRPr>
                <a:solidFill>
                  <a:schemeClr val="tx1"/>
                </a:solidFill>
                <a:latin typeface="Arial" charset="0"/>
              </a:defRPr>
            </a:lvl4pPr>
            <a:lvl5pPr marL="2057400" indent="-228600" defTabSz="942975" eaLnBrk="0" hangingPunct="0">
              <a:defRPr>
                <a:solidFill>
                  <a:schemeClr val="tx1"/>
                </a:solidFill>
                <a:latin typeface="Arial" charset="0"/>
              </a:defRPr>
            </a:lvl5pPr>
            <a:lvl6pPr marL="2514600" indent="-228600" defTabSz="942975" eaLnBrk="0" fontAlgn="base" hangingPunct="0">
              <a:spcBef>
                <a:spcPct val="0"/>
              </a:spcBef>
              <a:spcAft>
                <a:spcPct val="0"/>
              </a:spcAft>
              <a:defRPr>
                <a:solidFill>
                  <a:schemeClr val="tx1"/>
                </a:solidFill>
                <a:latin typeface="Arial" charset="0"/>
              </a:defRPr>
            </a:lvl6pPr>
            <a:lvl7pPr marL="2971800" indent="-228600" defTabSz="942975" eaLnBrk="0" fontAlgn="base" hangingPunct="0">
              <a:spcBef>
                <a:spcPct val="0"/>
              </a:spcBef>
              <a:spcAft>
                <a:spcPct val="0"/>
              </a:spcAft>
              <a:defRPr>
                <a:solidFill>
                  <a:schemeClr val="tx1"/>
                </a:solidFill>
                <a:latin typeface="Arial" charset="0"/>
              </a:defRPr>
            </a:lvl7pPr>
            <a:lvl8pPr marL="3429000" indent="-228600" defTabSz="942975" eaLnBrk="0" fontAlgn="base" hangingPunct="0">
              <a:spcBef>
                <a:spcPct val="0"/>
              </a:spcBef>
              <a:spcAft>
                <a:spcPct val="0"/>
              </a:spcAft>
              <a:defRPr>
                <a:solidFill>
                  <a:schemeClr val="tx1"/>
                </a:solidFill>
                <a:latin typeface="Arial" charset="0"/>
              </a:defRPr>
            </a:lvl8pPr>
            <a:lvl9pPr marL="3886200" indent="-228600" defTabSz="942975" eaLnBrk="0" fontAlgn="base" hangingPunct="0">
              <a:spcBef>
                <a:spcPct val="0"/>
              </a:spcBef>
              <a:spcAft>
                <a:spcPct val="0"/>
              </a:spcAft>
              <a:defRPr>
                <a:solidFill>
                  <a:schemeClr val="tx1"/>
                </a:solidFill>
                <a:latin typeface="Arial" charset="0"/>
              </a:defRPr>
            </a:lvl9pPr>
          </a:lstStyle>
          <a:p>
            <a:pPr eaLnBrk="1" hangingPunct="1"/>
            <a:fld id="{5D71915A-63DA-4D2D-94A8-8D11A05B8D51}" type="slidenum">
              <a:rPr lang="en-US" smtClean="0"/>
              <a:pPr eaLnBrk="1" hangingPunct="1"/>
              <a:t>10</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Because of inheritance and pass-through, all attaches are intercepted. If an attach designates a program that is not a target program, it still is setup for trap processing (minimal setup required). This is required so that TDF can pass through any traps that may be set in common code and so that TDF can intercept a designated program that may be attached by this program. In other words, if TASK A attaches TASK  B which attaches TASK C, you can intercept TASK C by designating it as a target program without designating TASK A or B. This video was shown in the description for diagnosis with no boundaries, if you haven’t seen it, it demonstrates inheritance well.</a:t>
            </a:r>
          </a:p>
          <a:p>
            <a:pPr eaLnBrk="1" hangingPunct="1"/>
            <a:endParaRPr lang="en-US" dirty="0" smtClean="0"/>
          </a:p>
          <a:p>
            <a:pPr eaLnBrk="1" hangingPunct="1"/>
            <a:r>
              <a:rPr lang="en-US" dirty="0" smtClean="0"/>
              <a:t>(URL to DiagNoBnd.mp4) </a:t>
            </a:r>
          </a:p>
          <a:p>
            <a:pPr eaLnBrk="1" hangingPunct="1"/>
            <a:endParaRPr lang="en-US" dirty="0" smtClean="0"/>
          </a:p>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a:solidFill>
                  <a:schemeClr val="tx1"/>
                </a:solidFill>
                <a:latin typeface="Arial" charset="0"/>
              </a:defRPr>
            </a:lvl1pPr>
            <a:lvl2pPr marL="742950" indent="-285750" defTabSz="942975" eaLnBrk="0" hangingPunct="0">
              <a:defRPr>
                <a:solidFill>
                  <a:schemeClr val="tx1"/>
                </a:solidFill>
                <a:latin typeface="Arial" charset="0"/>
              </a:defRPr>
            </a:lvl2pPr>
            <a:lvl3pPr marL="1143000" indent="-228600" defTabSz="942975" eaLnBrk="0" hangingPunct="0">
              <a:defRPr>
                <a:solidFill>
                  <a:schemeClr val="tx1"/>
                </a:solidFill>
                <a:latin typeface="Arial" charset="0"/>
              </a:defRPr>
            </a:lvl3pPr>
            <a:lvl4pPr marL="1600200" indent="-228600" defTabSz="942975" eaLnBrk="0" hangingPunct="0">
              <a:defRPr>
                <a:solidFill>
                  <a:schemeClr val="tx1"/>
                </a:solidFill>
                <a:latin typeface="Arial" charset="0"/>
              </a:defRPr>
            </a:lvl4pPr>
            <a:lvl5pPr marL="2057400" indent="-228600" defTabSz="942975" eaLnBrk="0" hangingPunct="0">
              <a:defRPr>
                <a:solidFill>
                  <a:schemeClr val="tx1"/>
                </a:solidFill>
                <a:latin typeface="Arial" charset="0"/>
              </a:defRPr>
            </a:lvl5pPr>
            <a:lvl6pPr marL="2514600" indent="-228600" defTabSz="942975" eaLnBrk="0" fontAlgn="base" hangingPunct="0">
              <a:spcBef>
                <a:spcPct val="0"/>
              </a:spcBef>
              <a:spcAft>
                <a:spcPct val="0"/>
              </a:spcAft>
              <a:defRPr>
                <a:solidFill>
                  <a:schemeClr val="tx1"/>
                </a:solidFill>
                <a:latin typeface="Arial" charset="0"/>
              </a:defRPr>
            </a:lvl6pPr>
            <a:lvl7pPr marL="2971800" indent="-228600" defTabSz="942975" eaLnBrk="0" fontAlgn="base" hangingPunct="0">
              <a:spcBef>
                <a:spcPct val="0"/>
              </a:spcBef>
              <a:spcAft>
                <a:spcPct val="0"/>
              </a:spcAft>
              <a:defRPr>
                <a:solidFill>
                  <a:schemeClr val="tx1"/>
                </a:solidFill>
                <a:latin typeface="Arial" charset="0"/>
              </a:defRPr>
            </a:lvl7pPr>
            <a:lvl8pPr marL="3429000" indent="-228600" defTabSz="942975" eaLnBrk="0" fontAlgn="base" hangingPunct="0">
              <a:spcBef>
                <a:spcPct val="0"/>
              </a:spcBef>
              <a:spcAft>
                <a:spcPct val="0"/>
              </a:spcAft>
              <a:defRPr>
                <a:solidFill>
                  <a:schemeClr val="tx1"/>
                </a:solidFill>
                <a:latin typeface="Arial" charset="0"/>
              </a:defRPr>
            </a:lvl8pPr>
            <a:lvl9pPr marL="3886200" indent="-228600" defTabSz="942975" eaLnBrk="0" fontAlgn="base" hangingPunct="0">
              <a:spcBef>
                <a:spcPct val="0"/>
              </a:spcBef>
              <a:spcAft>
                <a:spcPct val="0"/>
              </a:spcAft>
              <a:defRPr>
                <a:solidFill>
                  <a:schemeClr val="tx1"/>
                </a:solidFill>
                <a:latin typeface="Arial" charset="0"/>
              </a:defRPr>
            </a:lvl9pPr>
          </a:lstStyle>
          <a:p>
            <a:pPr eaLnBrk="1" hangingPunct="1"/>
            <a:fld id="{5D71915A-63DA-4D2D-94A8-8D11A05B8D51}" type="slidenum">
              <a:rPr lang="en-US" smtClean="0"/>
              <a:pPr eaLnBrk="1" hangingPunct="1"/>
              <a:t>11</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The ISPF user interface is a menu and panel driven interface. It provides functions to setup a debug environment, to gather diagnostic data about debugged tasks, and to perform utility functions.</a:t>
            </a:r>
          </a:p>
          <a:p>
            <a:pPr eaLnBrk="1" hangingPunct="1"/>
            <a:endParaRPr lang="en-US" dirty="0" smtClean="0"/>
          </a:p>
          <a:p>
            <a:pPr eaLnBrk="1" hangingPunct="1"/>
            <a:r>
              <a:rPr lang="en-US" dirty="0" smtClean="0"/>
              <a:t>The ISPF user interface supports ISPF fast path options and both panel driven and line mode command entry.</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The ISPF user interface has a small, private memory object, used to store responses during a debug session. The responses are kept above the bar to isolate the storage from normal ISPF usage, minimizing its impact. Users can scroll through the responses.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(URL to ISPFUI.mp4)</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a:solidFill>
                  <a:schemeClr val="tx1"/>
                </a:solidFill>
                <a:latin typeface="Arial" charset="0"/>
              </a:defRPr>
            </a:lvl1pPr>
            <a:lvl2pPr marL="742950" indent="-285750" defTabSz="942975" eaLnBrk="0" hangingPunct="0">
              <a:defRPr>
                <a:solidFill>
                  <a:schemeClr val="tx1"/>
                </a:solidFill>
                <a:latin typeface="Arial" charset="0"/>
              </a:defRPr>
            </a:lvl2pPr>
            <a:lvl3pPr marL="1143000" indent="-228600" defTabSz="942975" eaLnBrk="0" hangingPunct="0">
              <a:defRPr>
                <a:solidFill>
                  <a:schemeClr val="tx1"/>
                </a:solidFill>
                <a:latin typeface="Arial" charset="0"/>
              </a:defRPr>
            </a:lvl3pPr>
            <a:lvl4pPr marL="1600200" indent="-228600" defTabSz="942975" eaLnBrk="0" hangingPunct="0">
              <a:defRPr>
                <a:solidFill>
                  <a:schemeClr val="tx1"/>
                </a:solidFill>
                <a:latin typeface="Arial" charset="0"/>
              </a:defRPr>
            </a:lvl4pPr>
            <a:lvl5pPr marL="2057400" indent="-228600" defTabSz="942975" eaLnBrk="0" hangingPunct="0">
              <a:defRPr>
                <a:solidFill>
                  <a:schemeClr val="tx1"/>
                </a:solidFill>
                <a:latin typeface="Arial" charset="0"/>
              </a:defRPr>
            </a:lvl5pPr>
            <a:lvl6pPr marL="2514600" indent="-228600" defTabSz="942975" eaLnBrk="0" fontAlgn="base" hangingPunct="0">
              <a:spcBef>
                <a:spcPct val="0"/>
              </a:spcBef>
              <a:spcAft>
                <a:spcPct val="0"/>
              </a:spcAft>
              <a:defRPr>
                <a:solidFill>
                  <a:schemeClr val="tx1"/>
                </a:solidFill>
                <a:latin typeface="Arial" charset="0"/>
              </a:defRPr>
            </a:lvl6pPr>
            <a:lvl7pPr marL="2971800" indent="-228600" defTabSz="942975" eaLnBrk="0" fontAlgn="base" hangingPunct="0">
              <a:spcBef>
                <a:spcPct val="0"/>
              </a:spcBef>
              <a:spcAft>
                <a:spcPct val="0"/>
              </a:spcAft>
              <a:defRPr>
                <a:solidFill>
                  <a:schemeClr val="tx1"/>
                </a:solidFill>
                <a:latin typeface="Arial" charset="0"/>
              </a:defRPr>
            </a:lvl7pPr>
            <a:lvl8pPr marL="3429000" indent="-228600" defTabSz="942975" eaLnBrk="0" fontAlgn="base" hangingPunct="0">
              <a:spcBef>
                <a:spcPct val="0"/>
              </a:spcBef>
              <a:spcAft>
                <a:spcPct val="0"/>
              </a:spcAft>
              <a:defRPr>
                <a:solidFill>
                  <a:schemeClr val="tx1"/>
                </a:solidFill>
                <a:latin typeface="Arial" charset="0"/>
              </a:defRPr>
            </a:lvl8pPr>
            <a:lvl9pPr marL="3886200" indent="-228600" defTabSz="942975" eaLnBrk="0" fontAlgn="base" hangingPunct="0">
              <a:spcBef>
                <a:spcPct val="0"/>
              </a:spcBef>
              <a:spcAft>
                <a:spcPct val="0"/>
              </a:spcAft>
              <a:defRPr>
                <a:solidFill>
                  <a:schemeClr val="tx1"/>
                </a:solidFill>
                <a:latin typeface="Arial" charset="0"/>
              </a:defRPr>
            </a:lvl9pPr>
          </a:lstStyle>
          <a:p>
            <a:pPr eaLnBrk="1" hangingPunct="1"/>
            <a:fld id="{5D71915A-63DA-4D2D-94A8-8D11A05B8D51}" type="slidenum">
              <a:rPr lang="en-US" smtClean="0"/>
              <a:pPr eaLnBrk="1" hangingPunct="1"/>
              <a:t>12</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When a trap is initialized for a program via TDFHOOK or dynamically via a Dynamic Program Intercept such as an attach or SRB the program enters a diagnostic pause and is placed in the TDF active dispatchable unit list. The ISPF User Interface provides a list function to access this list. From this list, you can select (S) a dispatchable unit for debugging, end all debugging (E) or leave all debugging options and release the application until it encounters another trap (G).</a:t>
            </a:r>
          </a:p>
          <a:p>
            <a:pPr eaLnBrk="1" hangingPunct="1"/>
            <a:endParaRPr lang="en-US" dirty="0" smtClean="0"/>
          </a:p>
          <a:p>
            <a:pPr eaLnBrk="1" hangingPunct="1"/>
            <a:r>
              <a:rPr lang="en-US" dirty="0" smtClean="0"/>
              <a:t>(URL to ISPFConn.mp4)</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a:solidFill>
                  <a:schemeClr val="tx1"/>
                </a:solidFill>
                <a:latin typeface="Arial" charset="0"/>
              </a:defRPr>
            </a:lvl1pPr>
            <a:lvl2pPr marL="742950" indent="-285750" defTabSz="942975" eaLnBrk="0" hangingPunct="0">
              <a:defRPr>
                <a:solidFill>
                  <a:schemeClr val="tx1"/>
                </a:solidFill>
                <a:latin typeface="Arial" charset="0"/>
              </a:defRPr>
            </a:lvl2pPr>
            <a:lvl3pPr marL="1143000" indent="-228600" defTabSz="942975" eaLnBrk="0" hangingPunct="0">
              <a:defRPr>
                <a:solidFill>
                  <a:schemeClr val="tx1"/>
                </a:solidFill>
                <a:latin typeface="Arial" charset="0"/>
              </a:defRPr>
            </a:lvl3pPr>
            <a:lvl4pPr marL="1600200" indent="-228600" defTabSz="942975" eaLnBrk="0" hangingPunct="0">
              <a:defRPr>
                <a:solidFill>
                  <a:schemeClr val="tx1"/>
                </a:solidFill>
                <a:latin typeface="Arial" charset="0"/>
              </a:defRPr>
            </a:lvl4pPr>
            <a:lvl5pPr marL="2057400" indent="-228600" defTabSz="942975" eaLnBrk="0" hangingPunct="0">
              <a:defRPr>
                <a:solidFill>
                  <a:schemeClr val="tx1"/>
                </a:solidFill>
                <a:latin typeface="Arial" charset="0"/>
              </a:defRPr>
            </a:lvl5pPr>
            <a:lvl6pPr marL="2514600" indent="-228600" defTabSz="942975" eaLnBrk="0" fontAlgn="base" hangingPunct="0">
              <a:spcBef>
                <a:spcPct val="0"/>
              </a:spcBef>
              <a:spcAft>
                <a:spcPct val="0"/>
              </a:spcAft>
              <a:defRPr>
                <a:solidFill>
                  <a:schemeClr val="tx1"/>
                </a:solidFill>
                <a:latin typeface="Arial" charset="0"/>
              </a:defRPr>
            </a:lvl6pPr>
            <a:lvl7pPr marL="2971800" indent="-228600" defTabSz="942975" eaLnBrk="0" fontAlgn="base" hangingPunct="0">
              <a:spcBef>
                <a:spcPct val="0"/>
              </a:spcBef>
              <a:spcAft>
                <a:spcPct val="0"/>
              </a:spcAft>
              <a:defRPr>
                <a:solidFill>
                  <a:schemeClr val="tx1"/>
                </a:solidFill>
                <a:latin typeface="Arial" charset="0"/>
              </a:defRPr>
            </a:lvl7pPr>
            <a:lvl8pPr marL="3429000" indent="-228600" defTabSz="942975" eaLnBrk="0" fontAlgn="base" hangingPunct="0">
              <a:spcBef>
                <a:spcPct val="0"/>
              </a:spcBef>
              <a:spcAft>
                <a:spcPct val="0"/>
              </a:spcAft>
              <a:defRPr>
                <a:solidFill>
                  <a:schemeClr val="tx1"/>
                </a:solidFill>
                <a:latin typeface="Arial" charset="0"/>
              </a:defRPr>
            </a:lvl8pPr>
            <a:lvl9pPr marL="3886200" indent="-228600" defTabSz="942975" eaLnBrk="0" fontAlgn="base" hangingPunct="0">
              <a:spcBef>
                <a:spcPct val="0"/>
              </a:spcBef>
              <a:spcAft>
                <a:spcPct val="0"/>
              </a:spcAft>
              <a:defRPr>
                <a:solidFill>
                  <a:schemeClr val="tx1"/>
                </a:solidFill>
                <a:latin typeface="Arial" charset="0"/>
              </a:defRPr>
            </a:lvl9pPr>
          </a:lstStyle>
          <a:p>
            <a:pPr eaLnBrk="1" hangingPunct="1"/>
            <a:fld id="{5D71915A-63DA-4D2D-94A8-8D11A05B8D51}" type="slidenum">
              <a:rPr lang="en-US" smtClean="0"/>
              <a:pPr eaLnBrk="1" hangingPunct="1"/>
              <a:t>13</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The program intercept panels allow designation of the target programs and subtasks in a multi-tasking application. This simplifies debugging since you don’t have to set any breakpoints to start debugging a specific program or task that is the target of a LOAD, LINK, XCTL or ATTACH.  It also enables SVC and PC screening for the targeted programs.</a:t>
            </a:r>
          </a:p>
          <a:p>
            <a:pPr eaLnBrk="1" hangingPunct="1"/>
            <a:endParaRPr lang="en-US" dirty="0" smtClean="0"/>
          </a:p>
          <a:p>
            <a:pPr eaLnBrk="1" hangingPunct="1"/>
            <a:r>
              <a:rPr lang="en-US" dirty="0" smtClean="0"/>
              <a:t>Program identification is an advanced feature instructing TDF how to handle shared code that may be shared between tasks or multiple address spaces.</a:t>
            </a:r>
          </a:p>
          <a:p>
            <a:pPr eaLnBrk="1" hangingPunct="1"/>
            <a:endParaRPr lang="en-US" dirty="0" smtClean="0"/>
          </a:p>
          <a:p>
            <a:pPr eaLnBrk="1" hangingPunct="1"/>
            <a:r>
              <a:rPr lang="en-US" dirty="0" smtClean="0"/>
              <a:t>(URL to ISPFIntercepts.mp4)</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a:solidFill>
                  <a:schemeClr val="tx1"/>
                </a:solidFill>
                <a:latin typeface="Arial" charset="0"/>
              </a:defRPr>
            </a:lvl1pPr>
            <a:lvl2pPr marL="742950" indent="-285750" defTabSz="942975" eaLnBrk="0" hangingPunct="0">
              <a:defRPr>
                <a:solidFill>
                  <a:schemeClr val="tx1"/>
                </a:solidFill>
                <a:latin typeface="Arial" charset="0"/>
              </a:defRPr>
            </a:lvl2pPr>
            <a:lvl3pPr marL="1143000" indent="-228600" defTabSz="942975" eaLnBrk="0" hangingPunct="0">
              <a:defRPr>
                <a:solidFill>
                  <a:schemeClr val="tx1"/>
                </a:solidFill>
                <a:latin typeface="Arial" charset="0"/>
              </a:defRPr>
            </a:lvl3pPr>
            <a:lvl4pPr marL="1600200" indent="-228600" defTabSz="942975" eaLnBrk="0" hangingPunct="0">
              <a:defRPr>
                <a:solidFill>
                  <a:schemeClr val="tx1"/>
                </a:solidFill>
                <a:latin typeface="Arial" charset="0"/>
              </a:defRPr>
            </a:lvl4pPr>
            <a:lvl5pPr marL="2057400" indent="-228600" defTabSz="942975" eaLnBrk="0" hangingPunct="0">
              <a:defRPr>
                <a:solidFill>
                  <a:schemeClr val="tx1"/>
                </a:solidFill>
                <a:latin typeface="Arial" charset="0"/>
              </a:defRPr>
            </a:lvl5pPr>
            <a:lvl6pPr marL="2514600" indent="-228600" defTabSz="942975" eaLnBrk="0" fontAlgn="base" hangingPunct="0">
              <a:spcBef>
                <a:spcPct val="0"/>
              </a:spcBef>
              <a:spcAft>
                <a:spcPct val="0"/>
              </a:spcAft>
              <a:defRPr>
                <a:solidFill>
                  <a:schemeClr val="tx1"/>
                </a:solidFill>
                <a:latin typeface="Arial" charset="0"/>
              </a:defRPr>
            </a:lvl6pPr>
            <a:lvl7pPr marL="2971800" indent="-228600" defTabSz="942975" eaLnBrk="0" fontAlgn="base" hangingPunct="0">
              <a:spcBef>
                <a:spcPct val="0"/>
              </a:spcBef>
              <a:spcAft>
                <a:spcPct val="0"/>
              </a:spcAft>
              <a:defRPr>
                <a:solidFill>
                  <a:schemeClr val="tx1"/>
                </a:solidFill>
                <a:latin typeface="Arial" charset="0"/>
              </a:defRPr>
            </a:lvl7pPr>
            <a:lvl8pPr marL="3429000" indent="-228600" defTabSz="942975" eaLnBrk="0" fontAlgn="base" hangingPunct="0">
              <a:spcBef>
                <a:spcPct val="0"/>
              </a:spcBef>
              <a:spcAft>
                <a:spcPct val="0"/>
              </a:spcAft>
              <a:defRPr>
                <a:solidFill>
                  <a:schemeClr val="tx1"/>
                </a:solidFill>
                <a:latin typeface="Arial" charset="0"/>
              </a:defRPr>
            </a:lvl8pPr>
            <a:lvl9pPr marL="3886200" indent="-228600" defTabSz="942975" eaLnBrk="0" fontAlgn="base" hangingPunct="0">
              <a:spcBef>
                <a:spcPct val="0"/>
              </a:spcBef>
              <a:spcAft>
                <a:spcPct val="0"/>
              </a:spcAft>
              <a:defRPr>
                <a:solidFill>
                  <a:schemeClr val="tx1"/>
                </a:solidFill>
                <a:latin typeface="Arial" charset="0"/>
              </a:defRPr>
            </a:lvl9pPr>
          </a:lstStyle>
          <a:p>
            <a:pPr eaLnBrk="1" hangingPunct="1"/>
            <a:fld id="{5D71915A-63DA-4D2D-94A8-8D11A05B8D51}" type="slidenum">
              <a:rPr lang="en-US" smtClean="0"/>
              <a:pPr eaLnBrk="1" hangingPunct="1"/>
              <a:t>14</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All loaded and identified (program identification feature) are assigned symbols. Symbols can also be defined from absolute values or from register designations or program names and be added to a displacement value.</a:t>
            </a:r>
          </a:p>
          <a:p>
            <a:pPr eaLnBrk="1" hangingPunct="1"/>
            <a:endParaRPr lang="en-US" dirty="0" smtClean="0"/>
          </a:p>
          <a:p>
            <a:pPr eaLnBrk="1" hangingPunct="1"/>
            <a:r>
              <a:rPr lang="en-US" dirty="0" smtClean="0"/>
              <a:t>Used in conjunction with session recording, you can create reusable scripts that can be edited, saved and re-executed at a later time. The use of symbols without absolute values is required by the Remote Debugging Facility.</a:t>
            </a:r>
          </a:p>
          <a:p>
            <a:pPr eaLnBrk="1" hangingPunct="1"/>
            <a:endParaRPr lang="en-US" dirty="0" smtClean="0"/>
          </a:p>
          <a:p>
            <a:pPr eaLnBrk="1" hangingPunct="1"/>
            <a:r>
              <a:rPr lang="en-US" dirty="0" smtClean="0"/>
              <a:t>(URL to ISPFSymbols.mp4)</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a:solidFill>
                  <a:schemeClr val="tx1"/>
                </a:solidFill>
                <a:latin typeface="Arial" charset="0"/>
              </a:defRPr>
            </a:lvl1pPr>
            <a:lvl2pPr marL="742950" indent="-285750" defTabSz="942975" eaLnBrk="0" hangingPunct="0">
              <a:defRPr>
                <a:solidFill>
                  <a:schemeClr val="tx1"/>
                </a:solidFill>
                <a:latin typeface="Arial" charset="0"/>
              </a:defRPr>
            </a:lvl2pPr>
            <a:lvl3pPr marL="1143000" indent="-228600" defTabSz="942975" eaLnBrk="0" hangingPunct="0">
              <a:defRPr>
                <a:solidFill>
                  <a:schemeClr val="tx1"/>
                </a:solidFill>
                <a:latin typeface="Arial" charset="0"/>
              </a:defRPr>
            </a:lvl3pPr>
            <a:lvl4pPr marL="1600200" indent="-228600" defTabSz="942975" eaLnBrk="0" hangingPunct="0">
              <a:defRPr>
                <a:solidFill>
                  <a:schemeClr val="tx1"/>
                </a:solidFill>
                <a:latin typeface="Arial" charset="0"/>
              </a:defRPr>
            </a:lvl4pPr>
            <a:lvl5pPr marL="2057400" indent="-228600" defTabSz="942975" eaLnBrk="0" hangingPunct="0">
              <a:defRPr>
                <a:solidFill>
                  <a:schemeClr val="tx1"/>
                </a:solidFill>
                <a:latin typeface="Arial" charset="0"/>
              </a:defRPr>
            </a:lvl5pPr>
            <a:lvl6pPr marL="2514600" indent="-228600" defTabSz="942975" eaLnBrk="0" fontAlgn="base" hangingPunct="0">
              <a:spcBef>
                <a:spcPct val="0"/>
              </a:spcBef>
              <a:spcAft>
                <a:spcPct val="0"/>
              </a:spcAft>
              <a:defRPr>
                <a:solidFill>
                  <a:schemeClr val="tx1"/>
                </a:solidFill>
                <a:latin typeface="Arial" charset="0"/>
              </a:defRPr>
            </a:lvl6pPr>
            <a:lvl7pPr marL="2971800" indent="-228600" defTabSz="942975" eaLnBrk="0" fontAlgn="base" hangingPunct="0">
              <a:spcBef>
                <a:spcPct val="0"/>
              </a:spcBef>
              <a:spcAft>
                <a:spcPct val="0"/>
              </a:spcAft>
              <a:defRPr>
                <a:solidFill>
                  <a:schemeClr val="tx1"/>
                </a:solidFill>
                <a:latin typeface="Arial" charset="0"/>
              </a:defRPr>
            </a:lvl7pPr>
            <a:lvl8pPr marL="3429000" indent="-228600" defTabSz="942975" eaLnBrk="0" fontAlgn="base" hangingPunct="0">
              <a:spcBef>
                <a:spcPct val="0"/>
              </a:spcBef>
              <a:spcAft>
                <a:spcPct val="0"/>
              </a:spcAft>
              <a:defRPr>
                <a:solidFill>
                  <a:schemeClr val="tx1"/>
                </a:solidFill>
                <a:latin typeface="Arial" charset="0"/>
              </a:defRPr>
            </a:lvl8pPr>
            <a:lvl9pPr marL="3886200" indent="-228600" defTabSz="942975" eaLnBrk="0" fontAlgn="base" hangingPunct="0">
              <a:spcBef>
                <a:spcPct val="0"/>
              </a:spcBef>
              <a:spcAft>
                <a:spcPct val="0"/>
              </a:spcAft>
              <a:defRPr>
                <a:solidFill>
                  <a:schemeClr val="tx1"/>
                </a:solidFill>
                <a:latin typeface="Arial" charset="0"/>
              </a:defRPr>
            </a:lvl9pPr>
          </a:lstStyle>
          <a:p>
            <a:pPr eaLnBrk="1" hangingPunct="1"/>
            <a:fld id="{5D71915A-63DA-4D2D-94A8-8D11A05B8D51}" type="slidenum">
              <a:rPr lang="en-US" smtClean="0"/>
              <a:pPr eaLnBrk="1" hangingPunct="1"/>
              <a:t>15</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Single step tracing allows tracing of the program flow, instruction by instruction. As each instruction is trapped, it is formatted on the display. The single step processor supports execution across PC and PR calls provided the new destination is not in the nucleus or LPA or it is in a CSA program identified as modifiable in the program identify feature.</a:t>
            </a:r>
          </a:p>
          <a:p>
            <a:pPr eaLnBrk="1" hangingPunct="1"/>
            <a:endParaRPr lang="en-US" dirty="0" smtClean="0"/>
          </a:p>
          <a:p>
            <a:pPr eaLnBrk="1" hangingPunct="1"/>
            <a:r>
              <a:rPr lang="en-US" dirty="0" smtClean="0"/>
              <a:t>The single step processor also allows specification of one or more ranges similar to Program Event Recording (PER). In z/OS, PER is only allowed in the operator SLIP command. TDF simulates this feature algorithmically.  </a:t>
            </a:r>
          </a:p>
          <a:p>
            <a:pPr eaLnBrk="1" hangingPunct="1"/>
            <a:endParaRPr lang="en-US" dirty="0" smtClean="0"/>
          </a:p>
          <a:p>
            <a:pPr eaLnBrk="1" hangingPunct="1"/>
            <a:r>
              <a:rPr lang="en-US" dirty="0" smtClean="0"/>
              <a:t>The single step process can be entered via a line mode command. There is also a panel allowing very easy execution of single steps. </a:t>
            </a:r>
          </a:p>
          <a:p>
            <a:pPr eaLnBrk="1" hangingPunct="1"/>
            <a:endParaRPr lang="en-US" dirty="0" smtClean="0"/>
          </a:p>
          <a:p>
            <a:pPr eaLnBrk="1" hangingPunct="1"/>
            <a:r>
              <a:rPr lang="en-US" dirty="0" smtClean="0"/>
              <a:t>(URL to ISPF1Step)</a:t>
            </a:r>
          </a:p>
          <a:p>
            <a:pPr eaLnBrk="1" hangingPunct="1"/>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a:solidFill>
                  <a:schemeClr val="tx1"/>
                </a:solidFill>
                <a:latin typeface="Arial" charset="0"/>
              </a:defRPr>
            </a:lvl1pPr>
            <a:lvl2pPr marL="742950" indent="-285750" defTabSz="942975" eaLnBrk="0" hangingPunct="0">
              <a:defRPr>
                <a:solidFill>
                  <a:schemeClr val="tx1"/>
                </a:solidFill>
                <a:latin typeface="Arial" charset="0"/>
              </a:defRPr>
            </a:lvl2pPr>
            <a:lvl3pPr marL="1143000" indent="-228600" defTabSz="942975" eaLnBrk="0" hangingPunct="0">
              <a:defRPr>
                <a:solidFill>
                  <a:schemeClr val="tx1"/>
                </a:solidFill>
                <a:latin typeface="Arial" charset="0"/>
              </a:defRPr>
            </a:lvl3pPr>
            <a:lvl4pPr marL="1600200" indent="-228600" defTabSz="942975" eaLnBrk="0" hangingPunct="0">
              <a:defRPr>
                <a:solidFill>
                  <a:schemeClr val="tx1"/>
                </a:solidFill>
                <a:latin typeface="Arial" charset="0"/>
              </a:defRPr>
            </a:lvl4pPr>
            <a:lvl5pPr marL="2057400" indent="-228600" defTabSz="942975" eaLnBrk="0" hangingPunct="0">
              <a:defRPr>
                <a:solidFill>
                  <a:schemeClr val="tx1"/>
                </a:solidFill>
                <a:latin typeface="Arial" charset="0"/>
              </a:defRPr>
            </a:lvl5pPr>
            <a:lvl6pPr marL="2514600" indent="-228600" defTabSz="942975" eaLnBrk="0" fontAlgn="base" hangingPunct="0">
              <a:spcBef>
                <a:spcPct val="0"/>
              </a:spcBef>
              <a:spcAft>
                <a:spcPct val="0"/>
              </a:spcAft>
              <a:defRPr>
                <a:solidFill>
                  <a:schemeClr val="tx1"/>
                </a:solidFill>
                <a:latin typeface="Arial" charset="0"/>
              </a:defRPr>
            </a:lvl6pPr>
            <a:lvl7pPr marL="2971800" indent="-228600" defTabSz="942975" eaLnBrk="0" fontAlgn="base" hangingPunct="0">
              <a:spcBef>
                <a:spcPct val="0"/>
              </a:spcBef>
              <a:spcAft>
                <a:spcPct val="0"/>
              </a:spcAft>
              <a:defRPr>
                <a:solidFill>
                  <a:schemeClr val="tx1"/>
                </a:solidFill>
                <a:latin typeface="Arial" charset="0"/>
              </a:defRPr>
            </a:lvl7pPr>
            <a:lvl8pPr marL="3429000" indent="-228600" defTabSz="942975" eaLnBrk="0" fontAlgn="base" hangingPunct="0">
              <a:spcBef>
                <a:spcPct val="0"/>
              </a:spcBef>
              <a:spcAft>
                <a:spcPct val="0"/>
              </a:spcAft>
              <a:defRPr>
                <a:solidFill>
                  <a:schemeClr val="tx1"/>
                </a:solidFill>
                <a:latin typeface="Arial" charset="0"/>
              </a:defRPr>
            </a:lvl8pPr>
            <a:lvl9pPr marL="3886200" indent="-228600" defTabSz="942975" eaLnBrk="0" fontAlgn="base" hangingPunct="0">
              <a:spcBef>
                <a:spcPct val="0"/>
              </a:spcBef>
              <a:spcAft>
                <a:spcPct val="0"/>
              </a:spcAft>
              <a:defRPr>
                <a:solidFill>
                  <a:schemeClr val="tx1"/>
                </a:solidFill>
                <a:latin typeface="Arial" charset="0"/>
              </a:defRPr>
            </a:lvl9pPr>
          </a:lstStyle>
          <a:p>
            <a:pPr eaLnBrk="1" hangingPunct="1"/>
            <a:fld id="{5D71915A-63DA-4D2D-94A8-8D11A05B8D51}" type="slidenum">
              <a:rPr lang="en-US" smtClean="0"/>
              <a:pPr eaLnBrk="1" hangingPunct="1"/>
              <a:t>16</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Breakpoints allow stopping a program at a designated point. Breakpoints set by command are single use. They are removed the first time they are encountered. Dynamic program intercepts used in branch entry intercept breakpoints, SVC and PC screening use system breakpoints to stop a program at key points in the intercepted process are persistent and remain until a process removes them (a RTM exit reset or cancel or a task termination, for example). </a:t>
            </a:r>
          </a:p>
          <a:p>
            <a:pPr eaLnBrk="1" hangingPunct="1"/>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Breakpoint commands can be entered via a panel or a line mode command.</a:t>
            </a:r>
          </a:p>
          <a:p>
            <a:pPr eaLnBrk="1" hangingPunct="1"/>
            <a:r>
              <a:rPr lang="en-US" dirty="0" smtClean="0"/>
              <a:t>(URL to ISPFBreakPoints.mp4)</a:t>
            </a:r>
          </a:p>
          <a:p>
            <a:pPr eaLnBrk="1" hangingPunct="1"/>
            <a:endParaRPr lang="en-US" dirty="0" smtClean="0"/>
          </a:p>
          <a:p>
            <a:pPr eaLnBrk="1" hangingPunct="1"/>
            <a:r>
              <a:rPr lang="en-US" dirty="0" smtClean="0"/>
              <a:t>In conjunction with the dynamic non-interactive and grouping, breakpoints, set by command or dynamic program intercept, can be used to stop a member of a group at a designated point allowing insertion of trace points. Using the connection facility, could cycle through all of the tasks in a group, stopping each at a breakpoint and inserting trace points. Once all tasks are stopped and all trace points are defined, the dynamic non-interactive trace facility could be started for the group allowing debugging of task interactions at  near native speed.</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a:solidFill>
                  <a:schemeClr val="tx1"/>
                </a:solidFill>
                <a:latin typeface="Arial" charset="0"/>
              </a:defRPr>
            </a:lvl1pPr>
            <a:lvl2pPr marL="742950" indent="-285750" defTabSz="942975" eaLnBrk="0" hangingPunct="0">
              <a:defRPr>
                <a:solidFill>
                  <a:schemeClr val="tx1"/>
                </a:solidFill>
                <a:latin typeface="Arial" charset="0"/>
              </a:defRPr>
            </a:lvl2pPr>
            <a:lvl3pPr marL="1143000" indent="-228600" defTabSz="942975" eaLnBrk="0" hangingPunct="0">
              <a:defRPr>
                <a:solidFill>
                  <a:schemeClr val="tx1"/>
                </a:solidFill>
                <a:latin typeface="Arial" charset="0"/>
              </a:defRPr>
            </a:lvl3pPr>
            <a:lvl4pPr marL="1600200" indent="-228600" defTabSz="942975" eaLnBrk="0" hangingPunct="0">
              <a:defRPr>
                <a:solidFill>
                  <a:schemeClr val="tx1"/>
                </a:solidFill>
                <a:latin typeface="Arial" charset="0"/>
              </a:defRPr>
            </a:lvl4pPr>
            <a:lvl5pPr marL="2057400" indent="-228600" defTabSz="942975" eaLnBrk="0" hangingPunct="0">
              <a:defRPr>
                <a:solidFill>
                  <a:schemeClr val="tx1"/>
                </a:solidFill>
                <a:latin typeface="Arial" charset="0"/>
              </a:defRPr>
            </a:lvl5pPr>
            <a:lvl6pPr marL="2514600" indent="-228600" defTabSz="942975" eaLnBrk="0" fontAlgn="base" hangingPunct="0">
              <a:spcBef>
                <a:spcPct val="0"/>
              </a:spcBef>
              <a:spcAft>
                <a:spcPct val="0"/>
              </a:spcAft>
              <a:defRPr>
                <a:solidFill>
                  <a:schemeClr val="tx1"/>
                </a:solidFill>
                <a:latin typeface="Arial" charset="0"/>
              </a:defRPr>
            </a:lvl6pPr>
            <a:lvl7pPr marL="2971800" indent="-228600" defTabSz="942975" eaLnBrk="0" fontAlgn="base" hangingPunct="0">
              <a:spcBef>
                <a:spcPct val="0"/>
              </a:spcBef>
              <a:spcAft>
                <a:spcPct val="0"/>
              </a:spcAft>
              <a:defRPr>
                <a:solidFill>
                  <a:schemeClr val="tx1"/>
                </a:solidFill>
                <a:latin typeface="Arial" charset="0"/>
              </a:defRPr>
            </a:lvl7pPr>
            <a:lvl8pPr marL="3429000" indent="-228600" defTabSz="942975" eaLnBrk="0" fontAlgn="base" hangingPunct="0">
              <a:spcBef>
                <a:spcPct val="0"/>
              </a:spcBef>
              <a:spcAft>
                <a:spcPct val="0"/>
              </a:spcAft>
              <a:defRPr>
                <a:solidFill>
                  <a:schemeClr val="tx1"/>
                </a:solidFill>
                <a:latin typeface="Arial" charset="0"/>
              </a:defRPr>
            </a:lvl8pPr>
            <a:lvl9pPr marL="3886200" indent="-228600" defTabSz="942975" eaLnBrk="0" fontAlgn="base" hangingPunct="0">
              <a:spcBef>
                <a:spcPct val="0"/>
              </a:spcBef>
              <a:spcAft>
                <a:spcPct val="0"/>
              </a:spcAft>
              <a:defRPr>
                <a:solidFill>
                  <a:schemeClr val="tx1"/>
                </a:solidFill>
                <a:latin typeface="Arial" charset="0"/>
              </a:defRPr>
            </a:lvl9pPr>
          </a:lstStyle>
          <a:p>
            <a:pPr eaLnBrk="1" hangingPunct="1"/>
            <a:fld id="{5D71915A-63DA-4D2D-94A8-8D11A05B8D51}" type="slidenum">
              <a:rPr lang="en-US" smtClean="0"/>
              <a:pPr eaLnBrk="1" hangingPunct="1"/>
              <a:t>17</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Triggers are special breakpoints that set other breakpoints. One trigger can set multiple breakpoints. Consider this example. A common subroutine is called from multiple points within a task but it is failing each time it is called from one of these points. The programmer could set a trigger at the calling point to set a breakpoint in the called routine. </a:t>
            </a:r>
          </a:p>
          <a:p>
            <a:pPr eaLnBrk="1" hangingPunct="1"/>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Trigger commands can be entered via a panel or a line mode command.</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eaLnBrk="1" hangingPunct="1"/>
            <a:r>
              <a:rPr lang="en-US" dirty="0" smtClean="0"/>
              <a:t>(URL to ISPFTriggers.mp4)</a:t>
            </a:r>
          </a:p>
          <a:p>
            <a:pPr eaLnBrk="1" hangingPunct="1"/>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a:solidFill>
                  <a:schemeClr val="tx1"/>
                </a:solidFill>
                <a:latin typeface="Arial" charset="0"/>
              </a:defRPr>
            </a:lvl1pPr>
            <a:lvl2pPr marL="742950" indent="-285750" defTabSz="942975" eaLnBrk="0" hangingPunct="0">
              <a:defRPr>
                <a:solidFill>
                  <a:schemeClr val="tx1"/>
                </a:solidFill>
                <a:latin typeface="Arial" charset="0"/>
              </a:defRPr>
            </a:lvl2pPr>
            <a:lvl3pPr marL="1143000" indent="-228600" defTabSz="942975" eaLnBrk="0" hangingPunct="0">
              <a:defRPr>
                <a:solidFill>
                  <a:schemeClr val="tx1"/>
                </a:solidFill>
                <a:latin typeface="Arial" charset="0"/>
              </a:defRPr>
            </a:lvl3pPr>
            <a:lvl4pPr marL="1600200" indent="-228600" defTabSz="942975" eaLnBrk="0" hangingPunct="0">
              <a:defRPr>
                <a:solidFill>
                  <a:schemeClr val="tx1"/>
                </a:solidFill>
                <a:latin typeface="Arial" charset="0"/>
              </a:defRPr>
            </a:lvl4pPr>
            <a:lvl5pPr marL="2057400" indent="-228600" defTabSz="942975" eaLnBrk="0" hangingPunct="0">
              <a:defRPr>
                <a:solidFill>
                  <a:schemeClr val="tx1"/>
                </a:solidFill>
                <a:latin typeface="Arial" charset="0"/>
              </a:defRPr>
            </a:lvl5pPr>
            <a:lvl6pPr marL="2514600" indent="-228600" defTabSz="942975" eaLnBrk="0" fontAlgn="base" hangingPunct="0">
              <a:spcBef>
                <a:spcPct val="0"/>
              </a:spcBef>
              <a:spcAft>
                <a:spcPct val="0"/>
              </a:spcAft>
              <a:defRPr>
                <a:solidFill>
                  <a:schemeClr val="tx1"/>
                </a:solidFill>
                <a:latin typeface="Arial" charset="0"/>
              </a:defRPr>
            </a:lvl6pPr>
            <a:lvl7pPr marL="2971800" indent="-228600" defTabSz="942975" eaLnBrk="0" fontAlgn="base" hangingPunct="0">
              <a:spcBef>
                <a:spcPct val="0"/>
              </a:spcBef>
              <a:spcAft>
                <a:spcPct val="0"/>
              </a:spcAft>
              <a:defRPr>
                <a:solidFill>
                  <a:schemeClr val="tx1"/>
                </a:solidFill>
                <a:latin typeface="Arial" charset="0"/>
              </a:defRPr>
            </a:lvl7pPr>
            <a:lvl8pPr marL="3429000" indent="-228600" defTabSz="942975" eaLnBrk="0" fontAlgn="base" hangingPunct="0">
              <a:spcBef>
                <a:spcPct val="0"/>
              </a:spcBef>
              <a:spcAft>
                <a:spcPct val="0"/>
              </a:spcAft>
              <a:defRPr>
                <a:solidFill>
                  <a:schemeClr val="tx1"/>
                </a:solidFill>
                <a:latin typeface="Arial" charset="0"/>
              </a:defRPr>
            </a:lvl8pPr>
            <a:lvl9pPr marL="3886200" indent="-228600" defTabSz="942975" eaLnBrk="0" fontAlgn="base" hangingPunct="0">
              <a:spcBef>
                <a:spcPct val="0"/>
              </a:spcBef>
              <a:spcAft>
                <a:spcPct val="0"/>
              </a:spcAft>
              <a:defRPr>
                <a:solidFill>
                  <a:schemeClr val="tx1"/>
                </a:solidFill>
                <a:latin typeface="Arial" charset="0"/>
              </a:defRPr>
            </a:lvl9pPr>
          </a:lstStyle>
          <a:p>
            <a:pPr eaLnBrk="1" hangingPunct="1"/>
            <a:fld id="{5D71915A-63DA-4D2D-94A8-8D11A05B8D51}" type="slidenum">
              <a:rPr lang="en-US" smtClean="0"/>
              <a:pPr eaLnBrk="1" hangingPunct="1"/>
              <a:t>18</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Any storage accessible by a task can be viewed with a display command. If the task has data spaces, the commands support the specification of ALETs. Display commands can be entered via a panel or a line mode command.</a:t>
            </a:r>
          </a:p>
          <a:p>
            <a:pPr eaLnBrk="1" hangingPunct="1"/>
            <a:endParaRPr lang="en-US" dirty="0" smtClean="0"/>
          </a:p>
          <a:p>
            <a:pPr eaLnBrk="1" hangingPunct="1"/>
            <a:r>
              <a:rPr lang="en-US" dirty="0" smtClean="0"/>
              <a:t>There are a number of special display commands to format key MVS control blocks and address space status and summaries.</a:t>
            </a:r>
          </a:p>
          <a:p>
            <a:pPr eaLnBrk="1" hangingPunct="1"/>
            <a:endParaRPr lang="en-US" dirty="0" smtClean="0"/>
          </a:p>
          <a:p>
            <a:pPr eaLnBrk="1" hangingPunct="1"/>
            <a:r>
              <a:rPr lang="en-US" dirty="0" smtClean="0"/>
              <a:t>(URL to ISPFDisplay.mp4)</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a:solidFill>
                  <a:schemeClr val="tx1"/>
                </a:solidFill>
                <a:latin typeface="Arial" charset="0"/>
              </a:defRPr>
            </a:lvl1pPr>
            <a:lvl2pPr marL="742950" indent="-285750" defTabSz="942975" eaLnBrk="0" hangingPunct="0">
              <a:defRPr>
                <a:solidFill>
                  <a:schemeClr val="tx1"/>
                </a:solidFill>
                <a:latin typeface="Arial" charset="0"/>
              </a:defRPr>
            </a:lvl2pPr>
            <a:lvl3pPr marL="1143000" indent="-228600" defTabSz="942975" eaLnBrk="0" hangingPunct="0">
              <a:defRPr>
                <a:solidFill>
                  <a:schemeClr val="tx1"/>
                </a:solidFill>
                <a:latin typeface="Arial" charset="0"/>
              </a:defRPr>
            </a:lvl3pPr>
            <a:lvl4pPr marL="1600200" indent="-228600" defTabSz="942975" eaLnBrk="0" hangingPunct="0">
              <a:defRPr>
                <a:solidFill>
                  <a:schemeClr val="tx1"/>
                </a:solidFill>
                <a:latin typeface="Arial" charset="0"/>
              </a:defRPr>
            </a:lvl4pPr>
            <a:lvl5pPr marL="2057400" indent="-228600" defTabSz="942975" eaLnBrk="0" hangingPunct="0">
              <a:defRPr>
                <a:solidFill>
                  <a:schemeClr val="tx1"/>
                </a:solidFill>
                <a:latin typeface="Arial" charset="0"/>
              </a:defRPr>
            </a:lvl5pPr>
            <a:lvl6pPr marL="2514600" indent="-228600" defTabSz="942975" eaLnBrk="0" fontAlgn="base" hangingPunct="0">
              <a:spcBef>
                <a:spcPct val="0"/>
              </a:spcBef>
              <a:spcAft>
                <a:spcPct val="0"/>
              </a:spcAft>
              <a:defRPr>
                <a:solidFill>
                  <a:schemeClr val="tx1"/>
                </a:solidFill>
                <a:latin typeface="Arial" charset="0"/>
              </a:defRPr>
            </a:lvl6pPr>
            <a:lvl7pPr marL="2971800" indent="-228600" defTabSz="942975" eaLnBrk="0" fontAlgn="base" hangingPunct="0">
              <a:spcBef>
                <a:spcPct val="0"/>
              </a:spcBef>
              <a:spcAft>
                <a:spcPct val="0"/>
              </a:spcAft>
              <a:defRPr>
                <a:solidFill>
                  <a:schemeClr val="tx1"/>
                </a:solidFill>
                <a:latin typeface="Arial" charset="0"/>
              </a:defRPr>
            </a:lvl7pPr>
            <a:lvl8pPr marL="3429000" indent="-228600" defTabSz="942975" eaLnBrk="0" fontAlgn="base" hangingPunct="0">
              <a:spcBef>
                <a:spcPct val="0"/>
              </a:spcBef>
              <a:spcAft>
                <a:spcPct val="0"/>
              </a:spcAft>
              <a:defRPr>
                <a:solidFill>
                  <a:schemeClr val="tx1"/>
                </a:solidFill>
                <a:latin typeface="Arial" charset="0"/>
              </a:defRPr>
            </a:lvl8pPr>
            <a:lvl9pPr marL="3886200" indent="-228600" defTabSz="942975" eaLnBrk="0" fontAlgn="base" hangingPunct="0">
              <a:spcBef>
                <a:spcPct val="0"/>
              </a:spcBef>
              <a:spcAft>
                <a:spcPct val="0"/>
              </a:spcAft>
              <a:defRPr>
                <a:solidFill>
                  <a:schemeClr val="tx1"/>
                </a:solidFill>
                <a:latin typeface="Arial" charset="0"/>
              </a:defRPr>
            </a:lvl9pPr>
          </a:lstStyle>
          <a:p>
            <a:pPr eaLnBrk="1" hangingPunct="1"/>
            <a:fld id="{5D71915A-63DA-4D2D-94A8-8D11A05B8D51}" type="slidenum">
              <a:rPr lang="en-US" smtClean="0"/>
              <a:pPr eaLnBrk="1" hangingPunct="1"/>
              <a:t>19</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The TDF Zap (Z) command is used to alter storage, PSWs, and registers according to the privilege state of the application. If the application can alter it so can the developer by command. The zap can be specified in a line mode, panel driven or, the easiest way, issuing a ZAP command immediately after a display.</a:t>
            </a:r>
          </a:p>
          <a:p>
            <a:pPr eaLnBrk="1" hangingPunct="1"/>
            <a:endParaRPr lang="en-US" dirty="0" smtClean="0"/>
          </a:p>
          <a:p>
            <a:pPr eaLnBrk="1" hangingPunct="1"/>
            <a:r>
              <a:rPr lang="en-US" dirty="0" smtClean="0"/>
              <a:t>(URL to ISPFZap.mp4)</a:t>
            </a:r>
          </a:p>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a:solidFill>
                  <a:schemeClr val="tx1"/>
                </a:solidFill>
                <a:latin typeface="Arial" charset="0"/>
              </a:defRPr>
            </a:lvl1pPr>
            <a:lvl2pPr marL="742950" indent="-285750" defTabSz="942975" eaLnBrk="0" hangingPunct="0">
              <a:defRPr>
                <a:solidFill>
                  <a:schemeClr val="tx1"/>
                </a:solidFill>
                <a:latin typeface="Arial" charset="0"/>
              </a:defRPr>
            </a:lvl2pPr>
            <a:lvl3pPr marL="1143000" indent="-228600" defTabSz="942975" eaLnBrk="0" hangingPunct="0">
              <a:defRPr>
                <a:solidFill>
                  <a:schemeClr val="tx1"/>
                </a:solidFill>
                <a:latin typeface="Arial" charset="0"/>
              </a:defRPr>
            </a:lvl3pPr>
            <a:lvl4pPr marL="1600200" indent="-228600" defTabSz="942975" eaLnBrk="0" hangingPunct="0">
              <a:defRPr>
                <a:solidFill>
                  <a:schemeClr val="tx1"/>
                </a:solidFill>
                <a:latin typeface="Arial" charset="0"/>
              </a:defRPr>
            </a:lvl4pPr>
            <a:lvl5pPr marL="2057400" indent="-228600" defTabSz="942975" eaLnBrk="0" hangingPunct="0">
              <a:defRPr>
                <a:solidFill>
                  <a:schemeClr val="tx1"/>
                </a:solidFill>
                <a:latin typeface="Arial" charset="0"/>
              </a:defRPr>
            </a:lvl5pPr>
            <a:lvl6pPr marL="2514600" indent="-228600" defTabSz="942975" eaLnBrk="0" fontAlgn="base" hangingPunct="0">
              <a:spcBef>
                <a:spcPct val="0"/>
              </a:spcBef>
              <a:spcAft>
                <a:spcPct val="0"/>
              </a:spcAft>
              <a:defRPr>
                <a:solidFill>
                  <a:schemeClr val="tx1"/>
                </a:solidFill>
                <a:latin typeface="Arial" charset="0"/>
              </a:defRPr>
            </a:lvl6pPr>
            <a:lvl7pPr marL="2971800" indent="-228600" defTabSz="942975" eaLnBrk="0" fontAlgn="base" hangingPunct="0">
              <a:spcBef>
                <a:spcPct val="0"/>
              </a:spcBef>
              <a:spcAft>
                <a:spcPct val="0"/>
              </a:spcAft>
              <a:defRPr>
                <a:solidFill>
                  <a:schemeClr val="tx1"/>
                </a:solidFill>
                <a:latin typeface="Arial" charset="0"/>
              </a:defRPr>
            </a:lvl7pPr>
            <a:lvl8pPr marL="3429000" indent="-228600" defTabSz="942975" eaLnBrk="0" fontAlgn="base" hangingPunct="0">
              <a:spcBef>
                <a:spcPct val="0"/>
              </a:spcBef>
              <a:spcAft>
                <a:spcPct val="0"/>
              </a:spcAft>
              <a:defRPr>
                <a:solidFill>
                  <a:schemeClr val="tx1"/>
                </a:solidFill>
                <a:latin typeface="Arial" charset="0"/>
              </a:defRPr>
            </a:lvl8pPr>
            <a:lvl9pPr marL="3886200" indent="-228600" defTabSz="942975" eaLnBrk="0" fontAlgn="base" hangingPunct="0">
              <a:spcBef>
                <a:spcPct val="0"/>
              </a:spcBef>
              <a:spcAft>
                <a:spcPct val="0"/>
              </a:spcAft>
              <a:defRPr>
                <a:solidFill>
                  <a:schemeClr val="tx1"/>
                </a:solidFill>
                <a:latin typeface="Arial" charset="0"/>
              </a:defRPr>
            </a:lvl9pPr>
          </a:lstStyle>
          <a:p>
            <a:pPr eaLnBrk="1" hangingPunct="1"/>
            <a:fld id="{5D71915A-63DA-4D2D-94A8-8D11A05B8D51}" type="slidenum">
              <a:rPr lang="en-US" smtClean="0"/>
              <a:pPr eaLnBrk="1" hangingPunct="1"/>
              <a:t>2</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TDF uses the z/Architecture TRAP instruction allowing diagnosis with no boundaries. Elimination of RTM exit trapping also provides seamless debugging of application RTM exits including SPIE, ESPIE and FRR exits. </a:t>
            </a:r>
          </a:p>
          <a:p>
            <a:pPr eaLnBrk="1" hangingPunct="1"/>
            <a:endParaRPr lang="en-US" dirty="0" smtClean="0"/>
          </a:p>
          <a:p>
            <a:pPr eaLnBrk="1" hangingPunct="1"/>
            <a:r>
              <a:rPr lang="en-US" dirty="0" smtClean="0"/>
              <a:t>The TDFHOOK startup intercept allows starting up an application under TDF control.  Special intercept commands allow targeting subtasks within a started system.  No TDF functionality requires any program modification to the source.</a:t>
            </a:r>
          </a:p>
          <a:p>
            <a:pPr eaLnBrk="1" hangingPunct="1"/>
            <a:endParaRPr lang="en-US" dirty="0" smtClean="0"/>
          </a:p>
          <a:p>
            <a:pPr eaLnBrk="1" hangingPunct="1"/>
            <a:r>
              <a:rPr lang="en-US" dirty="0" smtClean="0"/>
              <a:t>SVC screening of ATTACH, LOAD, LINK and XCTL, allow target tasks to be debugged within a multi-tasking address space.  SVC screening of SPIE, ESPIE, STAE and ESTAE provide automatic system breakpoints for RTM exit creation, deletion, invocation and return within a targeted task.</a:t>
            </a:r>
          </a:p>
          <a:p>
            <a:pPr eaLnBrk="1" hangingPunct="1"/>
            <a:endParaRPr lang="en-US" dirty="0" smtClean="0"/>
          </a:p>
          <a:p>
            <a:pPr eaLnBrk="1" hangingPunct="1"/>
            <a:r>
              <a:rPr lang="en-US" dirty="0" smtClean="0"/>
              <a:t>PC screening, allows intercepting PC defined RTM exits (ESTAEX) and SRB scheduling (IEAMSCHD) in targeted subtasks. For ESTAEX, TDF inserts system breakpoints after the creation, cancellation, invocation and return within a targeted task.  For IEAMSCHD, TDF inserts system breakpoints before and after the PC call and before and after the SRB execution.  The scheduled SRB can be debugged as easily as a task.</a:t>
            </a:r>
          </a:p>
          <a:p>
            <a:pPr eaLnBrk="1" hangingPunct="1"/>
            <a:endParaRPr lang="en-US" dirty="0" smtClean="0"/>
          </a:p>
          <a:p>
            <a:pPr eaLnBrk="1" hangingPunct="1"/>
            <a:endParaRPr lang="en-US" dirty="0" smtClean="0"/>
          </a:p>
          <a:p>
            <a:pPr eaLnBrk="1" hangingPunct="1"/>
            <a:r>
              <a:rPr lang="en-US" dirty="0" smtClean="0"/>
              <a:t>Branch entry intercept breakpoints allow setting a breakpoint in select branch entry call, such as SETFRR, to intercept branch entry calls.  For SETFRR, TDF sets system breakpoints after the add, replace, delete or purge function calls and before the FRR exit is called and after it returns. </a:t>
            </a:r>
          </a:p>
          <a:p>
            <a:pPr eaLnBrk="1" hangingPunct="1"/>
            <a:endParaRPr lang="en-US" dirty="0" smtClean="0"/>
          </a:p>
          <a:p>
            <a:pPr eaLnBrk="1" hangingPunct="1"/>
            <a:r>
              <a:rPr lang="en-US" dirty="0" smtClean="0"/>
              <a:t>Inheritance allows trapping attaches of target programs without trapping the attaching task. Pass-through allows trapping shared code even though one or more task using the shared code is not being debugged. </a:t>
            </a:r>
          </a:p>
          <a:p>
            <a:pPr eaLnBrk="1" hangingPunct="1"/>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a:solidFill>
                  <a:schemeClr val="tx1"/>
                </a:solidFill>
                <a:latin typeface="Arial" charset="0"/>
              </a:defRPr>
            </a:lvl1pPr>
            <a:lvl2pPr marL="742950" indent="-285750" defTabSz="942975" eaLnBrk="0" hangingPunct="0">
              <a:defRPr>
                <a:solidFill>
                  <a:schemeClr val="tx1"/>
                </a:solidFill>
                <a:latin typeface="Arial" charset="0"/>
              </a:defRPr>
            </a:lvl2pPr>
            <a:lvl3pPr marL="1143000" indent="-228600" defTabSz="942975" eaLnBrk="0" hangingPunct="0">
              <a:defRPr>
                <a:solidFill>
                  <a:schemeClr val="tx1"/>
                </a:solidFill>
                <a:latin typeface="Arial" charset="0"/>
              </a:defRPr>
            </a:lvl3pPr>
            <a:lvl4pPr marL="1600200" indent="-228600" defTabSz="942975" eaLnBrk="0" hangingPunct="0">
              <a:defRPr>
                <a:solidFill>
                  <a:schemeClr val="tx1"/>
                </a:solidFill>
                <a:latin typeface="Arial" charset="0"/>
              </a:defRPr>
            </a:lvl4pPr>
            <a:lvl5pPr marL="2057400" indent="-228600" defTabSz="942975" eaLnBrk="0" hangingPunct="0">
              <a:defRPr>
                <a:solidFill>
                  <a:schemeClr val="tx1"/>
                </a:solidFill>
                <a:latin typeface="Arial" charset="0"/>
              </a:defRPr>
            </a:lvl5pPr>
            <a:lvl6pPr marL="2514600" indent="-228600" defTabSz="942975" eaLnBrk="0" fontAlgn="base" hangingPunct="0">
              <a:spcBef>
                <a:spcPct val="0"/>
              </a:spcBef>
              <a:spcAft>
                <a:spcPct val="0"/>
              </a:spcAft>
              <a:defRPr>
                <a:solidFill>
                  <a:schemeClr val="tx1"/>
                </a:solidFill>
                <a:latin typeface="Arial" charset="0"/>
              </a:defRPr>
            </a:lvl6pPr>
            <a:lvl7pPr marL="2971800" indent="-228600" defTabSz="942975" eaLnBrk="0" fontAlgn="base" hangingPunct="0">
              <a:spcBef>
                <a:spcPct val="0"/>
              </a:spcBef>
              <a:spcAft>
                <a:spcPct val="0"/>
              </a:spcAft>
              <a:defRPr>
                <a:solidFill>
                  <a:schemeClr val="tx1"/>
                </a:solidFill>
                <a:latin typeface="Arial" charset="0"/>
              </a:defRPr>
            </a:lvl7pPr>
            <a:lvl8pPr marL="3429000" indent="-228600" defTabSz="942975" eaLnBrk="0" fontAlgn="base" hangingPunct="0">
              <a:spcBef>
                <a:spcPct val="0"/>
              </a:spcBef>
              <a:spcAft>
                <a:spcPct val="0"/>
              </a:spcAft>
              <a:defRPr>
                <a:solidFill>
                  <a:schemeClr val="tx1"/>
                </a:solidFill>
                <a:latin typeface="Arial" charset="0"/>
              </a:defRPr>
            </a:lvl8pPr>
            <a:lvl9pPr marL="3886200" indent="-228600" defTabSz="942975" eaLnBrk="0" fontAlgn="base" hangingPunct="0">
              <a:spcBef>
                <a:spcPct val="0"/>
              </a:spcBef>
              <a:spcAft>
                <a:spcPct val="0"/>
              </a:spcAft>
              <a:defRPr>
                <a:solidFill>
                  <a:schemeClr val="tx1"/>
                </a:solidFill>
                <a:latin typeface="Arial" charset="0"/>
              </a:defRPr>
            </a:lvl9pPr>
          </a:lstStyle>
          <a:p>
            <a:pPr eaLnBrk="1" hangingPunct="1"/>
            <a:fld id="{5D71915A-63DA-4D2D-94A8-8D11A05B8D51}" type="slidenum">
              <a:rPr lang="en-US" smtClean="0"/>
              <a:pPr eaLnBrk="1" hangingPunct="1"/>
              <a:t>20</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Session commands can be recorded. Recordings can be edited and saved. Saved recordings can be reloaded, modified, and re-executed in the same session, a later session or remotely. Symbol use is encouraged to insure a session can be reused. </a:t>
            </a:r>
          </a:p>
          <a:p>
            <a:pPr eaLnBrk="1" hangingPunct="1"/>
            <a:endParaRPr lang="en-US" dirty="0" smtClean="0"/>
          </a:p>
          <a:p>
            <a:pPr eaLnBrk="1" hangingPunct="1"/>
            <a:r>
              <a:rPr lang="en-US" dirty="0" smtClean="0"/>
              <a:t>(URL for ISPFSessions.mp4)</a:t>
            </a:r>
          </a:p>
          <a:p>
            <a:pPr eaLnBrk="1" hangingPunct="1"/>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a:solidFill>
                  <a:schemeClr val="tx1"/>
                </a:solidFill>
                <a:latin typeface="Arial" charset="0"/>
              </a:defRPr>
            </a:lvl1pPr>
            <a:lvl2pPr marL="742950" indent="-285750" defTabSz="942975" eaLnBrk="0" hangingPunct="0">
              <a:defRPr>
                <a:solidFill>
                  <a:schemeClr val="tx1"/>
                </a:solidFill>
                <a:latin typeface="Arial" charset="0"/>
              </a:defRPr>
            </a:lvl2pPr>
            <a:lvl3pPr marL="1143000" indent="-228600" defTabSz="942975" eaLnBrk="0" hangingPunct="0">
              <a:defRPr>
                <a:solidFill>
                  <a:schemeClr val="tx1"/>
                </a:solidFill>
                <a:latin typeface="Arial" charset="0"/>
              </a:defRPr>
            </a:lvl3pPr>
            <a:lvl4pPr marL="1600200" indent="-228600" defTabSz="942975" eaLnBrk="0" hangingPunct="0">
              <a:defRPr>
                <a:solidFill>
                  <a:schemeClr val="tx1"/>
                </a:solidFill>
                <a:latin typeface="Arial" charset="0"/>
              </a:defRPr>
            </a:lvl4pPr>
            <a:lvl5pPr marL="2057400" indent="-228600" defTabSz="942975" eaLnBrk="0" hangingPunct="0">
              <a:defRPr>
                <a:solidFill>
                  <a:schemeClr val="tx1"/>
                </a:solidFill>
                <a:latin typeface="Arial" charset="0"/>
              </a:defRPr>
            </a:lvl5pPr>
            <a:lvl6pPr marL="2514600" indent="-228600" defTabSz="942975" eaLnBrk="0" fontAlgn="base" hangingPunct="0">
              <a:spcBef>
                <a:spcPct val="0"/>
              </a:spcBef>
              <a:spcAft>
                <a:spcPct val="0"/>
              </a:spcAft>
              <a:defRPr>
                <a:solidFill>
                  <a:schemeClr val="tx1"/>
                </a:solidFill>
                <a:latin typeface="Arial" charset="0"/>
              </a:defRPr>
            </a:lvl6pPr>
            <a:lvl7pPr marL="2971800" indent="-228600" defTabSz="942975" eaLnBrk="0" fontAlgn="base" hangingPunct="0">
              <a:spcBef>
                <a:spcPct val="0"/>
              </a:spcBef>
              <a:spcAft>
                <a:spcPct val="0"/>
              </a:spcAft>
              <a:defRPr>
                <a:solidFill>
                  <a:schemeClr val="tx1"/>
                </a:solidFill>
                <a:latin typeface="Arial" charset="0"/>
              </a:defRPr>
            </a:lvl7pPr>
            <a:lvl8pPr marL="3429000" indent="-228600" defTabSz="942975" eaLnBrk="0" fontAlgn="base" hangingPunct="0">
              <a:spcBef>
                <a:spcPct val="0"/>
              </a:spcBef>
              <a:spcAft>
                <a:spcPct val="0"/>
              </a:spcAft>
              <a:defRPr>
                <a:solidFill>
                  <a:schemeClr val="tx1"/>
                </a:solidFill>
                <a:latin typeface="Arial" charset="0"/>
              </a:defRPr>
            </a:lvl8pPr>
            <a:lvl9pPr marL="3886200" indent="-228600" defTabSz="942975" eaLnBrk="0" fontAlgn="base" hangingPunct="0">
              <a:spcBef>
                <a:spcPct val="0"/>
              </a:spcBef>
              <a:spcAft>
                <a:spcPct val="0"/>
              </a:spcAft>
              <a:defRPr>
                <a:solidFill>
                  <a:schemeClr val="tx1"/>
                </a:solidFill>
                <a:latin typeface="Arial" charset="0"/>
              </a:defRPr>
            </a:lvl9pPr>
          </a:lstStyle>
          <a:p>
            <a:pPr eaLnBrk="1" hangingPunct="1"/>
            <a:fld id="{5D71915A-63DA-4D2D-94A8-8D11A05B8D51}" type="slidenum">
              <a:rPr lang="en-US" smtClean="0"/>
              <a:pPr eaLnBrk="1" hangingPunct="1"/>
              <a:t>21</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Many complex servers share code between multiple invocations of the server and between startups. This code is loaded once and not reloaded until it changes. Program identification allows unidentified code to the used in symbols. It can also be used to make CSA code eligible for traps. TDF never allows alteration of nucleus or LPA code. Except in the case of an SRB, TDF normally does not allow alteration of CSA code. However, program identification instructs TDF how to handle a request to alter a CSA program.</a:t>
            </a:r>
          </a:p>
          <a:p>
            <a:pPr eaLnBrk="1" hangingPunct="1"/>
            <a:endParaRPr lang="en-US" dirty="0" smtClean="0"/>
          </a:p>
          <a:p>
            <a:pPr eaLnBrk="1" hangingPunct="1"/>
            <a:r>
              <a:rPr lang="en-US" dirty="0" smtClean="0"/>
              <a:t>The pass through facility handles traps in shared code within the address space shared between tasks that are being debugged and tasks that are not being debugged. Though pass through overhead is minimal, in a dynamic interactive trace with numerous trace points, pass through could alter inter-task timing enough to affect the outcome. Even though this is unlikely, program identification allows the identification of code shared between tasks, particularly targeted code attached multiple times, allowing TDF to create copies of the shared code for the targeted tasks.</a:t>
            </a:r>
          </a:p>
          <a:p>
            <a:pPr eaLnBrk="1" hangingPunct="1"/>
            <a:endParaRPr lang="en-US" dirty="0" smtClean="0"/>
          </a:p>
          <a:p>
            <a:pPr eaLnBrk="1" hangingPunct="1"/>
            <a:r>
              <a:rPr lang="en-US" dirty="0" smtClean="0"/>
              <a:t>(Video under construction)</a:t>
            </a:r>
          </a:p>
          <a:p>
            <a:pPr eaLnBrk="1" hangingPunct="1"/>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a:solidFill>
                  <a:schemeClr val="tx1"/>
                </a:solidFill>
                <a:latin typeface="Arial" charset="0"/>
              </a:defRPr>
            </a:lvl1pPr>
            <a:lvl2pPr marL="742950" indent="-285750" defTabSz="942975" eaLnBrk="0" hangingPunct="0">
              <a:defRPr>
                <a:solidFill>
                  <a:schemeClr val="tx1"/>
                </a:solidFill>
                <a:latin typeface="Arial" charset="0"/>
              </a:defRPr>
            </a:lvl2pPr>
            <a:lvl3pPr marL="1143000" indent="-228600" defTabSz="942975" eaLnBrk="0" hangingPunct="0">
              <a:defRPr>
                <a:solidFill>
                  <a:schemeClr val="tx1"/>
                </a:solidFill>
                <a:latin typeface="Arial" charset="0"/>
              </a:defRPr>
            </a:lvl3pPr>
            <a:lvl4pPr marL="1600200" indent="-228600" defTabSz="942975" eaLnBrk="0" hangingPunct="0">
              <a:defRPr>
                <a:solidFill>
                  <a:schemeClr val="tx1"/>
                </a:solidFill>
                <a:latin typeface="Arial" charset="0"/>
              </a:defRPr>
            </a:lvl4pPr>
            <a:lvl5pPr marL="2057400" indent="-228600" defTabSz="942975" eaLnBrk="0" hangingPunct="0">
              <a:defRPr>
                <a:solidFill>
                  <a:schemeClr val="tx1"/>
                </a:solidFill>
                <a:latin typeface="Arial" charset="0"/>
              </a:defRPr>
            </a:lvl5pPr>
            <a:lvl6pPr marL="2514600" indent="-228600" defTabSz="942975" eaLnBrk="0" fontAlgn="base" hangingPunct="0">
              <a:spcBef>
                <a:spcPct val="0"/>
              </a:spcBef>
              <a:spcAft>
                <a:spcPct val="0"/>
              </a:spcAft>
              <a:defRPr>
                <a:solidFill>
                  <a:schemeClr val="tx1"/>
                </a:solidFill>
                <a:latin typeface="Arial" charset="0"/>
              </a:defRPr>
            </a:lvl6pPr>
            <a:lvl7pPr marL="2971800" indent="-228600" defTabSz="942975" eaLnBrk="0" fontAlgn="base" hangingPunct="0">
              <a:spcBef>
                <a:spcPct val="0"/>
              </a:spcBef>
              <a:spcAft>
                <a:spcPct val="0"/>
              </a:spcAft>
              <a:defRPr>
                <a:solidFill>
                  <a:schemeClr val="tx1"/>
                </a:solidFill>
                <a:latin typeface="Arial" charset="0"/>
              </a:defRPr>
            </a:lvl7pPr>
            <a:lvl8pPr marL="3429000" indent="-228600" defTabSz="942975" eaLnBrk="0" fontAlgn="base" hangingPunct="0">
              <a:spcBef>
                <a:spcPct val="0"/>
              </a:spcBef>
              <a:spcAft>
                <a:spcPct val="0"/>
              </a:spcAft>
              <a:defRPr>
                <a:solidFill>
                  <a:schemeClr val="tx1"/>
                </a:solidFill>
                <a:latin typeface="Arial" charset="0"/>
              </a:defRPr>
            </a:lvl8pPr>
            <a:lvl9pPr marL="3886200" indent="-228600" defTabSz="942975" eaLnBrk="0" fontAlgn="base" hangingPunct="0">
              <a:spcBef>
                <a:spcPct val="0"/>
              </a:spcBef>
              <a:spcAft>
                <a:spcPct val="0"/>
              </a:spcAft>
              <a:defRPr>
                <a:solidFill>
                  <a:schemeClr val="tx1"/>
                </a:solidFill>
                <a:latin typeface="Arial" charset="0"/>
              </a:defRPr>
            </a:lvl9pPr>
          </a:lstStyle>
          <a:p>
            <a:pPr eaLnBrk="1" hangingPunct="1"/>
            <a:fld id="{5D71915A-63DA-4D2D-94A8-8D11A05B8D51}" type="slidenum">
              <a:rPr lang="en-US" smtClean="0"/>
              <a:pPr eaLnBrk="1" hangingPunct="1"/>
              <a:t>22</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The dynamic non-interactive trace (future feature) is designed to debug complex interactions between multiple tasks in any number of address spaces. It consists of trace points dynamically inserted, like breakpoints, into code to be debugged. A trace point consists of a trace id, trace definition and optionally, one or more trace maps. The trace id is a number between 1 and 4000 allowing the designation of up to 4000 traces in a single trace set. This trace id can be assigned a user description and reference value. The same trace id can be used multiple times in any number of trace points. The trace definition is linked to the trace id on a trace point basis. The trace definition also has a description and defines the PSW, register and state values to be captured at this trace point. Optionally, 0 to 64 trace map definitions can be appended on a trace point basis. Each trace map defines an area in storage to be dumped. The total of all information collected cannot exceed 2k per trace point. Otherwise, the trace processor will truncate at 2k.</a:t>
            </a:r>
          </a:p>
          <a:p>
            <a:pPr eaLnBrk="1" hangingPunct="1"/>
            <a:endParaRPr lang="en-US" dirty="0" smtClean="0"/>
          </a:p>
          <a:p>
            <a:pPr eaLnBrk="1" hangingPunct="1"/>
            <a:r>
              <a:rPr lang="en-US" dirty="0" smtClean="0"/>
              <a:t>Used in conjunction with grouping and the Remote Debug Facility, this can be a powerful tool to debug complex problems both on and offsite.</a:t>
            </a:r>
          </a:p>
          <a:p>
            <a:pPr eaLnBrk="1" hangingPunct="1"/>
            <a:endParaRPr lang="en-US" dirty="0" smtClean="0"/>
          </a:p>
          <a:p>
            <a:pPr eaLnBrk="1" hangingPunct="1"/>
            <a:r>
              <a:rPr lang="en-US" dirty="0" smtClean="0"/>
              <a:t>(Video under construction)</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a:solidFill>
                  <a:schemeClr val="tx1"/>
                </a:solidFill>
                <a:latin typeface="Arial" charset="0"/>
              </a:defRPr>
            </a:lvl1pPr>
            <a:lvl2pPr marL="742950" indent="-285750" defTabSz="942975" eaLnBrk="0" hangingPunct="0">
              <a:defRPr>
                <a:solidFill>
                  <a:schemeClr val="tx1"/>
                </a:solidFill>
                <a:latin typeface="Arial" charset="0"/>
              </a:defRPr>
            </a:lvl2pPr>
            <a:lvl3pPr marL="1143000" indent="-228600" defTabSz="942975" eaLnBrk="0" hangingPunct="0">
              <a:defRPr>
                <a:solidFill>
                  <a:schemeClr val="tx1"/>
                </a:solidFill>
                <a:latin typeface="Arial" charset="0"/>
              </a:defRPr>
            </a:lvl3pPr>
            <a:lvl4pPr marL="1600200" indent="-228600" defTabSz="942975" eaLnBrk="0" hangingPunct="0">
              <a:defRPr>
                <a:solidFill>
                  <a:schemeClr val="tx1"/>
                </a:solidFill>
                <a:latin typeface="Arial" charset="0"/>
              </a:defRPr>
            </a:lvl4pPr>
            <a:lvl5pPr marL="2057400" indent="-228600" defTabSz="942975" eaLnBrk="0" hangingPunct="0">
              <a:defRPr>
                <a:solidFill>
                  <a:schemeClr val="tx1"/>
                </a:solidFill>
                <a:latin typeface="Arial" charset="0"/>
              </a:defRPr>
            </a:lvl5pPr>
            <a:lvl6pPr marL="2514600" indent="-228600" defTabSz="942975" eaLnBrk="0" fontAlgn="base" hangingPunct="0">
              <a:spcBef>
                <a:spcPct val="0"/>
              </a:spcBef>
              <a:spcAft>
                <a:spcPct val="0"/>
              </a:spcAft>
              <a:defRPr>
                <a:solidFill>
                  <a:schemeClr val="tx1"/>
                </a:solidFill>
                <a:latin typeface="Arial" charset="0"/>
              </a:defRPr>
            </a:lvl6pPr>
            <a:lvl7pPr marL="2971800" indent="-228600" defTabSz="942975" eaLnBrk="0" fontAlgn="base" hangingPunct="0">
              <a:spcBef>
                <a:spcPct val="0"/>
              </a:spcBef>
              <a:spcAft>
                <a:spcPct val="0"/>
              </a:spcAft>
              <a:defRPr>
                <a:solidFill>
                  <a:schemeClr val="tx1"/>
                </a:solidFill>
                <a:latin typeface="Arial" charset="0"/>
              </a:defRPr>
            </a:lvl7pPr>
            <a:lvl8pPr marL="3429000" indent="-228600" defTabSz="942975" eaLnBrk="0" fontAlgn="base" hangingPunct="0">
              <a:spcBef>
                <a:spcPct val="0"/>
              </a:spcBef>
              <a:spcAft>
                <a:spcPct val="0"/>
              </a:spcAft>
              <a:defRPr>
                <a:solidFill>
                  <a:schemeClr val="tx1"/>
                </a:solidFill>
                <a:latin typeface="Arial" charset="0"/>
              </a:defRPr>
            </a:lvl8pPr>
            <a:lvl9pPr marL="3886200" indent="-228600" defTabSz="942975" eaLnBrk="0" fontAlgn="base" hangingPunct="0">
              <a:spcBef>
                <a:spcPct val="0"/>
              </a:spcBef>
              <a:spcAft>
                <a:spcPct val="0"/>
              </a:spcAft>
              <a:defRPr>
                <a:solidFill>
                  <a:schemeClr val="tx1"/>
                </a:solidFill>
                <a:latin typeface="Arial" charset="0"/>
              </a:defRPr>
            </a:lvl9pPr>
          </a:lstStyle>
          <a:p>
            <a:pPr eaLnBrk="1" hangingPunct="1"/>
            <a:fld id="{5D71915A-63DA-4D2D-94A8-8D11A05B8D51}" type="slidenum">
              <a:rPr lang="en-US" smtClean="0"/>
              <a:pPr eaLnBrk="1" hangingPunct="1"/>
              <a:t>23</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Grouping allows combining any number of tasks in any number of address spaces into a single diagnostic unit. Though it is not limited to use with the dynamic non-interactive trace, it is specifically designed for it.  It is also designed in conjunction with session recording for use in the Remote Debugging Facility.</a:t>
            </a:r>
          </a:p>
          <a:p>
            <a:pPr eaLnBrk="1" hangingPunct="1"/>
            <a:endParaRPr lang="en-US" dirty="0" smtClean="0"/>
          </a:p>
          <a:p>
            <a:pPr eaLnBrk="1" hangingPunct="1"/>
            <a:r>
              <a:rPr lang="en-US" dirty="0" smtClean="0"/>
              <a:t>Essentially, you can start one or more address spaces to be used to define a group. Using the program intercept command, you define the tasks to be members of the group. You then assign a group name and as you connect to each task, you add it to the group. Then using the dynamic non-interactive tracing panels insert trace points in each task. When you do a start trace, the start will release all the tasks in a group to allow trace collection. </a:t>
            </a:r>
          </a:p>
          <a:p>
            <a:pPr eaLnBrk="1" hangingPunct="1"/>
            <a:endParaRPr lang="en-US" dirty="0" smtClean="0"/>
          </a:p>
          <a:p>
            <a:pPr eaLnBrk="1" hangingPunct="1"/>
            <a:r>
              <a:rPr lang="en-US" dirty="0" smtClean="0"/>
              <a:t>(video under construction)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a:solidFill>
                  <a:schemeClr val="tx1"/>
                </a:solidFill>
                <a:latin typeface="Arial" charset="0"/>
              </a:defRPr>
            </a:lvl1pPr>
            <a:lvl2pPr marL="742950" indent="-285750" defTabSz="942975" eaLnBrk="0" hangingPunct="0">
              <a:defRPr>
                <a:solidFill>
                  <a:schemeClr val="tx1"/>
                </a:solidFill>
                <a:latin typeface="Arial" charset="0"/>
              </a:defRPr>
            </a:lvl2pPr>
            <a:lvl3pPr marL="1143000" indent="-228600" defTabSz="942975" eaLnBrk="0" hangingPunct="0">
              <a:defRPr>
                <a:solidFill>
                  <a:schemeClr val="tx1"/>
                </a:solidFill>
                <a:latin typeface="Arial" charset="0"/>
              </a:defRPr>
            </a:lvl3pPr>
            <a:lvl4pPr marL="1600200" indent="-228600" defTabSz="942975" eaLnBrk="0" hangingPunct="0">
              <a:defRPr>
                <a:solidFill>
                  <a:schemeClr val="tx1"/>
                </a:solidFill>
                <a:latin typeface="Arial" charset="0"/>
              </a:defRPr>
            </a:lvl4pPr>
            <a:lvl5pPr marL="2057400" indent="-228600" defTabSz="942975" eaLnBrk="0" hangingPunct="0">
              <a:defRPr>
                <a:solidFill>
                  <a:schemeClr val="tx1"/>
                </a:solidFill>
                <a:latin typeface="Arial" charset="0"/>
              </a:defRPr>
            </a:lvl5pPr>
            <a:lvl6pPr marL="2514600" indent="-228600" defTabSz="942975" eaLnBrk="0" fontAlgn="base" hangingPunct="0">
              <a:spcBef>
                <a:spcPct val="0"/>
              </a:spcBef>
              <a:spcAft>
                <a:spcPct val="0"/>
              </a:spcAft>
              <a:defRPr>
                <a:solidFill>
                  <a:schemeClr val="tx1"/>
                </a:solidFill>
                <a:latin typeface="Arial" charset="0"/>
              </a:defRPr>
            </a:lvl6pPr>
            <a:lvl7pPr marL="2971800" indent="-228600" defTabSz="942975" eaLnBrk="0" fontAlgn="base" hangingPunct="0">
              <a:spcBef>
                <a:spcPct val="0"/>
              </a:spcBef>
              <a:spcAft>
                <a:spcPct val="0"/>
              </a:spcAft>
              <a:defRPr>
                <a:solidFill>
                  <a:schemeClr val="tx1"/>
                </a:solidFill>
                <a:latin typeface="Arial" charset="0"/>
              </a:defRPr>
            </a:lvl7pPr>
            <a:lvl8pPr marL="3429000" indent="-228600" defTabSz="942975" eaLnBrk="0" fontAlgn="base" hangingPunct="0">
              <a:spcBef>
                <a:spcPct val="0"/>
              </a:spcBef>
              <a:spcAft>
                <a:spcPct val="0"/>
              </a:spcAft>
              <a:defRPr>
                <a:solidFill>
                  <a:schemeClr val="tx1"/>
                </a:solidFill>
                <a:latin typeface="Arial" charset="0"/>
              </a:defRPr>
            </a:lvl8pPr>
            <a:lvl9pPr marL="3886200" indent="-228600" defTabSz="942975" eaLnBrk="0" fontAlgn="base" hangingPunct="0">
              <a:spcBef>
                <a:spcPct val="0"/>
              </a:spcBef>
              <a:spcAft>
                <a:spcPct val="0"/>
              </a:spcAft>
              <a:defRPr>
                <a:solidFill>
                  <a:schemeClr val="tx1"/>
                </a:solidFill>
                <a:latin typeface="Arial" charset="0"/>
              </a:defRPr>
            </a:lvl9pPr>
          </a:lstStyle>
          <a:p>
            <a:pPr eaLnBrk="1" hangingPunct="1"/>
            <a:fld id="{5D71915A-63DA-4D2D-94A8-8D11A05B8D51}" type="slidenum">
              <a:rPr lang="en-US" smtClean="0"/>
              <a:pPr eaLnBrk="1" hangingPunct="1"/>
              <a:t>24</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The Remote Debugging Facility allows the creation of recorded sessions that can be tested onsite, shipped offsite, executed, and the results shipped back onsite. Used in conjunction with the Dynamic Non-interactive Trace facility, TDF provides a powerful reason to eliminate the effort and overhead of adding proprietary trace code to complex systems. And even systems with traces, often find they encounter problems that are outside of the scope of the trace. Either a required trace point is missing, the required data is missing or some unexpected interaction between tasks has occurred are just some of the things that can go wrong with static traces. Since TDF has the ability to dynamically place traces at any point in the code and to collect the specified data, the programmer can tailor a trace to the problem. This also simplifies the process for the offsite user. They simply run the job and script sent from the offsite developer and ship the resulting file back.</a:t>
            </a:r>
          </a:p>
          <a:p>
            <a:pPr eaLnBrk="1" hangingPunct="1"/>
            <a:endParaRPr lang="en-US" dirty="0" smtClean="0"/>
          </a:p>
          <a:p>
            <a:pPr eaLnBrk="1" hangingPunct="1"/>
            <a:r>
              <a:rPr lang="en-US" dirty="0" smtClean="0"/>
              <a:t>(video under construction)</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a:solidFill>
                  <a:schemeClr val="tx1"/>
                </a:solidFill>
                <a:latin typeface="Arial" charset="0"/>
              </a:defRPr>
            </a:lvl1pPr>
            <a:lvl2pPr marL="742950" indent="-285750" defTabSz="942975" eaLnBrk="0" hangingPunct="0">
              <a:defRPr>
                <a:solidFill>
                  <a:schemeClr val="tx1"/>
                </a:solidFill>
                <a:latin typeface="Arial" charset="0"/>
              </a:defRPr>
            </a:lvl2pPr>
            <a:lvl3pPr marL="1143000" indent="-228600" defTabSz="942975" eaLnBrk="0" hangingPunct="0">
              <a:defRPr>
                <a:solidFill>
                  <a:schemeClr val="tx1"/>
                </a:solidFill>
                <a:latin typeface="Arial" charset="0"/>
              </a:defRPr>
            </a:lvl3pPr>
            <a:lvl4pPr marL="1600200" indent="-228600" defTabSz="942975" eaLnBrk="0" hangingPunct="0">
              <a:defRPr>
                <a:solidFill>
                  <a:schemeClr val="tx1"/>
                </a:solidFill>
                <a:latin typeface="Arial" charset="0"/>
              </a:defRPr>
            </a:lvl4pPr>
            <a:lvl5pPr marL="2057400" indent="-228600" defTabSz="942975" eaLnBrk="0" hangingPunct="0">
              <a:defRPr>
                <a:solidFill>
                  <a:schemeClr val="tx1"/>
                </a:solidFill>
                <a:latin typeface="Arial" charset="0"/>
              </a:defRPr>
            </a:lvl5pPr>
            <a:lvl6pPr marL="2514600" indent="-228600" defTabSz="942975" eaLnBrk="0" fontAlgn="base" hangingPunct="0">
              <a:spcBef>
                <a:spcPct val="0"/>
              </a:spcBef>
              <a:spcAft>
                <a:spcPct val="0"/>
              </a:spcAft>
              <a:defRPr>
                <a:solidFill>
                  <a:schemeClr val="tx1"/>
                </a:solidFill>
                <a:latin typeface="Arial" charset="0"/>
              </a:defRPr>
            </a:lvl6pPr>
            <a:lvl7pPr marL="2971800" indent="-228600" defTabSz="942975" eaLnBrk="0" fontAlgn="base" hangingPunct="0">
              <a:spcBef>
                <a:spcPct val="0"/>
              </a:spcBef>
              <a:spcAft>
                <a:spcPct val="0"/>
              </a:spcAft>
              <a:defRPr>
                <a:solidFill>
                  <a:schemeClr val="tx1"/>
                </a:solidFill>
                <a:latin typeface="Arial" charset="0"/>
              </a:defRPr>
            </a:lvl7pPr>
            <a:lvl8pPr marL="3429000" indent="-228600" defTabSz="942975" eaLnBrk="0" fontAlgn="base" hangingPunct="0">
              <a:spcBef>
                <a:spcPct val="0"/>
              </a:spcBef>
              <a:spcAft>
                <a:spcPct val="0"/>
              </a:spcAft>
              <a:defRPr>
                <a:solidFill>
                  <a:schemeClr val="tx1"/>
                </a:solidFill>
                <a:latin typeface="Arial" charset="0"/>
              </a:defRPr>
            </a:lvl8pPr>
            <a:lvl9pPr marL="3886200" indent="-228600" defTabSz="942975" eaLnBrk="0" fontAlgn="base" hangingPunct="0">
              <a:spcBef>
                <a:spcPct val="0"/>
              </a:spcBef>
              <a:spcAft>
                <a:spcPct val="0"/>
              </a:spcAft>
              <a:defRPr>
                <a:solidFill>
                  <a:schemeClr val="tx1"/>
                </a:solidFill>
                <a:latin typeface="Arial" charset="0"/>
              </a:defRPr>
            </a:lvl9pPr>
          </a:lstStyle>
          <a:p>
            <a:pPr eaLnBrk="1" hangingPunct="1"/>
            <a:fld id="{5D71915A-63DA-4D2D-94A8-8D11A05B8D51}" type="slidenum">
              <a:rPr lang="en-US" smtClean="0"/>
              <a:pPr eaLnBrk="1" hangingPunct="1"/>
              <a:t>25</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TDF server is both </a:t>
            </a:r>
            <a:r>
              <a:rPr lang="en-US" dirty="0" err="1" smtClean="0"/>
              <a:t>Amode</a:t>
            </a:r>
            <a:r>
              <a:rPr lang="en-US" dirty="0" smtClean="0"/>
              <a:t> and </a:t>
            </a:r>
            <a:r>
              <a:rPr lang="en-US" dirty="0" err="1" smtClean="0"/>
              <a:t>Rmode</a:t>
            </a:r>
            <a:r>
              <a:rPr lang="en-US" dirty="0" smtClean="0"/>
              <a:t> 64-able. The code uses a 64 bit shared memory object to manage almost all of its control structures minimizing its impact on the debugged address space. The z Architecture TRAP instruction requires some 31 bit storage which is kept in the applications address space. About half of the TDF server can run above the bar substantially reducing CSA usage by TDF. The other half, particularly code involved in SVC and PC screening and RTM exit processing must reside below the bar until the architecture allows this code to be moved above the bar.</a:t>
            </a:r>
          </a:p>
          <a:p>
            <a:pPr eaLnBrk="1" hangingPunct="1"/>
            <a:r>
              <a:rPr lang="en-US" dirty="0" smtClean="0"/>
              <a:t>(video under construction)</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A 45 minute (181 MB) tutorial on using the product is available.</a:t>
            </a:r>
          </a:p>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a:solidFill>
                  <a:schemeClr val="tx1"/>
                </a:solidFill>
                <a:latin typeface="Arial" charset="0"/>
              </a:defRPr>
            </a:lvl1pPr>
            <a:lvl2pPr marL="742950" indent="-285750" defTabSz="942975" eaLnBrk="0" hangingPunct="0">
              <a:defRPr>
                <a:solidFill>
                  <a:schemeClr val="tx1"/>
                </a:solidFill>
                <a:latin typeface="Arial" charset="0"/>
              </a:defRPr>
            </a:lvl2pPr>
            <a:lvl3pPr marL="1143000" indent="-228600" defTabSz="942975" eaLnBrk="0" hangingPunct="0">
              <a:defRPr>
                <a:solidFill>
                  <a:schemeClr val="tx1"/>
                </a:solidFill>
                <a:latin typeface="Arial" charset="0"/>
              </a:defRPr>
            </a:lvl3pPr>
            <a:lvl4pPr marL="1600200" indent="-228600" defTabSz="942975" eaLnBrk="0" hangingPunct="0">
              <a:defRPr>
                <a:solidFill>
                  <a:schemeClr val="tx1"/>
                </a:solidFill>
                <a:latin typeface="Arial" charset="0"/>
              </a:defRPr>
            </a:lvl4pPr>
            <a:lvl5pPr marL="2057400" indent="-228600" defTabSz="942975" eaLnBrk="0" hangingPunct="0">
              <a:defRPr>
                <a:solidFill>
                  <a:schemeClr val="tx1"/>
                </a:solidFill>
                <a:latin typeface="Arial" charset="0"/>
              </a:defRPr>
            </a:lvl5pPr>
            <a:lvl6pPr marL="2514600" indent="-228600" defTabSz="942975" eaLnBrk="0" fontAlgn="base" hangingPunct="0">
              <a:spcBef>
                <a:spcPct val="0"/>
              </a:spcBef>
              <a:spcAft>
                <a:spcPct val="0"/>
              </a:spcAft>
              <a:defRPr>
                <a:solidFill>
                  <a:schemeClr val="tx1"/>
                </a:solidFill>
                <a:latin typeface="Arial" charset="0"/>
              </a:defRPr>
            </a:lvl6pPr>
            <a:lvl7pPr marL="2971800" indent="-228600" defTabSz="942975" eaLnBrk="0" fontAlgn="base" hangingPunct="0">
              <a:spcBef>
                <a:spcPct val="0"/>
              </a:spcBef>
              <a:spcAft>
                <a:spcPct val="0"/>
              </a:spcAft>
              <a:defRPr>
                <a:solidFill>
                  <a:schemeClr val="tx1"/>
                </a:solidFill>
                <a:latin typeface="Arial" charset="0"/>
              </a:defRPr>
            </a:lvl7pPr>
            <a:lvl8pPr marL="3429000" indent="-228600" defTabSz="942975" eaLnBrk="0" fontAlgn="base" hangingPunct="0">
              <a:spcBef>
                <a:spcPct val="0"/>
              </a:spcBef>
              <a:spcAft>
                <a:spcPct val="0"/>
              </a:spcAft>
              <a:defRPr>
                <a:solidFill>
                  <a:schemeClr val="tx1"/>
                </a:solidFill>
                <a:latin typeface="Arial" charset="0"/>
              </a:defRPr>
            </a:lvl8pPr>
            <a:lvl9pPr marL="3886200" indent="-228600" defTabSz="942975" eaLnBrk="0" fontAlgn="base" hangingPunct="0">
              <a:spcBef>
                <a:spcPct val="0"/>
              </a:spcBef>
              <a:spcAft>
                <a:spcPct val="0"/>
              </a:spcAft>
              <a:defRPr>
                <a:solidFill>
                  <a:schemeClr val="tx1"/>
                </a:solidFill>
                <a:latin typeface="Arial" charset="0"/>
              </a:defRPr>
            </a:lvl9pPr>
          </a:lstStyle>
          <a:p>
            <a:pPr eaLnBrk="1" hangingPunct="1"/>
            <a:fld id="{5D71915A-63DA-4D2D-94A8-8D11A05B8D51}" type="slidenum">
              <a:rPr lang="en-US" smtClean="0"/>
              <a:pPr eaLnBrk="1" hangingPunct="1"/>
              <a:t>3</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The ISPF menu and panel driven interface makes command entry and response viewing, including historical responses, as easy as possible.  It supports panel driven as well as line mode command entry.</a:t>
            </a:r>
          </a:p>
          <a:p>
            <a:pPr eaLnBrk="1" hangingPunct="1"/>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The ISPF user interface provides functions to target subtasks within an address space.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eaLnBrk="1" hangingPunct="1"/>
            <a:r>
              <a:rPr lang="en-US" dirty="0" smtClean="0"/>
              <a:t>The ISPF user interface provides functions to manage connections to debugged tasks.  </a:t>
            </a:r>
          </a:p>
          <a:p>
            <a:pPr eaLnBrk="1" hangingPunct="1"/>
            <a:endParaRPr lang="en-US" dirty="0" smtClean="0"/>
          </a:p>
          <a:p>
            <a:pPr eaLnBrk="1" hangingPunct="1"/>
            <a:r>
              <a:rPr lang="en-US" dirty="0" smtClean="0"/>
              <a:t>Symbols  greatly simplify command entry and is essential for sessions that are saved to be re-executed.</a:t>
            </a:r>
          </a:p>
          <a:p>
            <a:pPr eaLnBrk="1" hangingPunct="1"/>
            <a:endParaRPr lang="en-US" dirty="0" smtClean="0"/>
          </a:p>
          <a:p>
            <a:pPr eaLnBrk="1" hangingPunct="1"/>
            <a:r>
              <a:rPr lang="en-US" dirty="0" smtClean="0"/>
              <a:t>Single step tracing allows tracing instruction flow. </a:t>
            </a:r>
          </a:p>
          <a:p>
            <a:pPr eaLnBrk="1" hangingPunct="1"/>
            <a:endParaRPr lang="en-US" dirty="0" smtClean="0"/>
          </a:p>
          <a:p>
            <a:pPr eaLnBrk="1" hangingPunct="1"/>
            <a:r>
              <a:rPr lang="en-US" dirty="0" smtClean="0"/>
              <a:t>Breakpoints allow stopping code at a specified point.</a:t>
            </a:r>
          </a:p>
          <a:p>
            <a:pPr eaLnBrk="1" hangingPunct="1"/>
            <a:endParaRPr lang="en-US" dirty="0" smtClean="0"/>
          </a:p>
          <a:p>
            <a:pPr eaLnBrk="1" hangingPunct="1"/>
            <a:r>
              <a:rPr lang="en-US" dirty="0" smtClean="0"/>
              <a:t>Triggers are special breakpoints that set new breakpoints. </a:t>
            </a:r>
          </a:p>
          <a:p>
            <a:pPr eaLnBrk="1" hangingPunct="1"/>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Any storage accessible to the application can be displayed. Registers, PSWs, formatted control blocks and special status displays are also available.</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Any storage or status that can be altered by the application can be zapped.</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eaLnBrk="1" hangingPunct="1"/>
            <a:r>
              <a:rPr lang="en-US" dirty="0" smtClean="0"/>
              <a:t>Debugging session can be recorded allowing the developer to review, edit, and save recordings to be re-executed.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eaLnBrk="1" hangingPunct="1"/>
            <a:endParaRPr lang="en-US" dirty="0" smtClean="0"/>
          </a:p>
          <a:p>
            <a:pPr eaLnBrk="1" hangingPunct="1"/>
            <a:r>
              <a:rPr lang="en-US" dirty="0" smtClean="0"/>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a:solidFill>
                  <a:schemeClr val="tx1"/>
                </a:solidFill>
                <a:latin typeface="Arial" charset="0"/>
              </a:defRPr>
            </a:lvl1pPr>
            <a:lvl2pPr marL="742950" indent="-285750" defTabSz="942975" eaLnBrk="0" hangingPunct="0">
              <a:defRPr>
                <a:solidFill>
                  <a:schemeClr val="tx1"/>
                </a:solidFill>
                <a:latin typeface="Arial" charset="0"/>
              </a:defRPr>
            </a:lvl2pPr>
            <a:lvl3pPr marL="1143000" indent="-228600" defTabSz="942975" eaLnBrk="0" hangingPunct="0">
              <a:defRPr>
                <a:solidFill>
                  <a:schemeClr val="tx1"/>
                </a:solidFill>
                <a:latin typeface="Arial" charset="0"/>
              </a:defRPr>
            </a:lvl3pPr>
            <a:lvl4pPr marL="1600200" indent="-228600" defTabSz="942975" eaLnBrk="0" hangingPunct="0">
              <a:defRPr>
                <a:solidFill>
                  <a:schemeClr val="tx1"/>
                </a:solidFill>
                <a:latin typeface="Arial" charset="0"/>
              </a:defRPr>
            </a:lvl4pPr>
            <a:lvl5pPr marL="2057400" indent="-228600" defTabSz="942975" eaLnBrk="0" hangingPunct="0">
              <a:defRPr>
                <a:solidFill>
                  <a:schemeClr val="tx1"/>
                </a:solidFill>
                <a:latin typeface="Arial" charset="0"/>
              </a:defRPr>
            </a:lvl5pPr>
            <a:lvl6pPr marL="2514600" indent="-228600" defTabSz="942975" eaLnBrk="0" fontAlgn="base" hangingPunct="0">
              <a:spcBef>
                <a:spcPct val="0"/>
              </a:spcBef>
              <a:spcAft>
                <a:spcPct val="0"/>
              </a:spcAft>
              <a:defRPr>
                <a:solidFill>
                  <a:schemeClr val="tx1"/>
                </a:solidFill>
                <a:latin typeface="Arial" charset="0"/>
              </a:defRPr>
            </a:lvl6pPr>
            <a:lvl7pPr marL="2971800" indent="-228600" defTabSz="942975" eaLnBrk="0" fontAlgn="base" hangingPunct="0">
              <a:spcBef>
                <a:spcPct val="0"/>
              </a:spcBef>
              <a:spcAft>
                <a:spcPct val="0"/>
              </a:spcAft>
              <a:defRPr>
                <a:solidFill>
                  <a:schemeClr val="tx1"/>
                </a:solidFill>
                <a:latin typeface="Arial" charset="0"/>
              </a:defRPr>
            </a:lvl7pPr>
            <a:lvl8pPr marL="3429000" indent="-228600" defTabSz="942975" eaLnBrk="0" fontAlgn="base" hangingPunct="0">
              <a:spcBef>
                <a:spcPct val="0"/>
              </a:spcBef>
              <a:spcAft>
                <a:spcPct val="0"/>
              </a:spcAft>
              <a:defRPr>
                <a:solidFill>
                  <a:schemeClr val="tx1"/>
                </a:solidFill>
                <a:latin typeface="Arial" charset="0"/>
              </a:defRPr>
            </a:lvl8pPr>
            <a:lvl9pPr marL="3886200" indent="-228600" defTabSz="942975" eaLnBrk="0" fontAlgn="base" hangingPunct="0">
              <a:spcBef>
                <a:spcPct val="0"/>
              </a:spcBef>
              <a:spcAft>
                <a:spcPct val="0"/>
              </a:spcAft>
              <a:defRPr>
                <a:solidFill>
                  <a:schemeClr val="tx1"/>
                </a:solidFill>
                <a:latin typeface="Arial" charset="0"/>
              </a:defRPr>
            </a:lvl9pPr>
          </a:lstStyle>
          <a:p>
            <a:pPr eaLnBrk="1" hangingPunct="1"/>
            <a:fld id="{5D71915A-63DA-4D2D-94A8-8D11A05B8D51}" type="slidenum">
              <a:rPr lang="en-US" smtClean="0"/>
              <a:pPr eaLnBrk="1" hangingPunct="1"/>
              <a:t>4</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Program identification handles special scenarios for sharing and identifying programs in complex systems.</a:t>
            </a:r>
          </a:p>
          <a:p>
            <a:pPr eaLnBrk="1" hangingPunct="1"/>
            <a:endParaRPr lang="en-US" dirty="0" smtClean="0"/>
          </a:p>
          <a:p>
            <a:pPr eaLnBrk="1" hangingPunct="1"/>
            <a:r>
              <a:rPr lang="en-US" dirty="0" smtClean="0"/>
              <a:t>Dynamic non-interactive tracing allows the collection of designated status data (such as PSW, registers, cross memory mode, etc.) and designated storage areas for a total of 2K at designated trace points. </a:t>
            </a:r>
          </a:p>
          <a:p>
            <a:pPr eaLnBrk="1" hangingPunct="1"/>
            <a:endParaRPr lang="en-US" dirty="0" smtClean="0"/>
          </a:p>
          <a:p>
            <a:pPr eaLnBrk="1" hangingPunct="1"/>
            <a:r>
              <a:rPr lang="en-US" dirty="0" smtClean="0"/>
              <a:t>Grouping allows any number of tasks under any number of address spaces to be grouped into a single diagnostic unit. </a:t>
            </a:r>
          </a:p>
          <a:p>
            <a:pPr eaLnBrk="1" hangingPunct="1"/>
            <a:endParaRPr lang="en-US" dirty="0" smtClean="0"/>
          </a:p>
          <a:p>
            <a:pPr eaLnBrk="1" hangingPunct="1"/>
            <a:r>
              <a:rPr lang="en-US" dirty="0" smtClean="0"/>
              <a:t>The Remote Debug Facility allows the recording of a debug session including any trace points and group member data so that a recorded session could be sent offsite, executed, and the collected data sent back to the developer.</a:t>
            </a:r>
          </a:p>
          <a:p>
            <a:pPr eaLnBrk="1" hangingPunct="1"/>
            <a:endParaRPr lang="en-US" dirty="0" smtClean="0"/>
          </a:p>
          <a:p>
            <a:pPr eaLnBrk="1" hangingPunct="1"/>
            <a:r>
              <a:rPr lang="en-US" dirty="0" smtClean="0"/>
              <a:t>In z/OS 1.13 and above, about half of the TDF system code can reside above the bar.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a:solidFill>
                  <a:schemeClr val="tx1"/>
                </a:solidFill>
                <a:latin typeface="Arial" charset="0"/>
              </a:defRPr>
            </a:lvl1pPr>
            <a:lvl2pPr marL="742950" indent="-285750" defTabSz="942975" eaLnBrk="0" hangingPunct="0">
              <a:defRPr>
                <a:solidFill>
                  <a:schemeClr val="tx1"/>
                </a:solidFill>
                <a:latin typeface="Arial" charset="0"/>
              </a:defRPr>
            </a:lvl2pPr>
            <a:lvl3pPr marL="1143000" indent="-228600" defTabSz="942975" eaLnBrk="0" hangingPunct="0">
              <a:defRPr>
                <a:solidFill>
                  <a:schemeClr val="tx1"/>
                </a:solidFill>
                <a:latin typeface="Arial" charset="0"/>
              </a:defRPr>
            </a:lvl3pPr>
            <a:lvl4pPr marL="1600200" indent="-228600" defTabSz="942975" eaLnBrk="0" hangingPunct="0">
              <a:defRPr>
                <a:solidFill>
                  <a:schemeClr val="tx1"/>
                </a:solidFill>
                <a:latin typeface="Arial" charset="0"/>
              </a:defRPr>
            </a:lvl4pPr>
            <a:lvl5pPr marL="2057400" indent="-228600" defTabSz="942975" eaLnBrk="0" hangingPunct="0">
              <a:defRPr>
                <a:solidFill>
                  <a:schemeClr val="tx1"/>
                </a:solidFill>
                <a:latin typeface="Arial" charset="0"/>
              </a:defRPr>
            </a:lvl5pPr>
            <a:lvl6pPr marL="2514600" indent="-228600" defTabSz="942975" eaLnBrk="0" fontAlgn="base" hangingPunct="0">
              <a:spcBef>
                <a:spcPct val="0"/>
              </a:spcBef>
              <a:spcAft>
                <a:spcPct val="0"/>
              </a:spcAft>
              <a:defRPr>
                <a:solidFill>
                  <a:schemeClr val="tx1"/>
                </a:solidFill>
                <a:latin typeface="Arial" charset="0"/>
              </a:defRPr>
            </a:lvl6pPr>
            <a:lvl7pPr marL="2971800" indent="-228600" defTabSz="942975" eaLnBrk="0" fontAlgn="base" hangingPunct="0">
              <a:spcBef>
                <a:spcPct val="0"/>
              </a:spcBef>
              <a:spcAft>
                <a:spcPct val="0"/>
              </a:spcAft>
              <a:defRPr>
                <a:solidFill>
                  <a:schemeClr val="tx1"/>
                </a:solidFill>
                <a:latin typeface="Arial" charset="0"/>
              </a:defRPr>
            </a:lvl7pPr>
            <a:lvl8pPr marL="3429000" indent="-228600" defTabSz="942975" eaLnBrk="0" fontAlgn="base" hangingPunct="0">
              <a:spcBef>
                <a:spcPct val="0"/>
              </a:spcBef>
              <a:spcAft>
                <a:spcPct val="0"/>
              </a:spcAft>
              <a:defRPr>
                <a:solidFill>
                  <a:schemeClr val="tx1"/>
                </a:solidFill>
                <a:latin typeface="Arial" charset="0"/>
              </a:defRPr>
            </a:lvl8pPr>
            <a:lvl9pPr marL="3886200" indent="-228600" defTabSz="942975" eaLnBrk="0" fontAlgn="base" hangingPunct="0">
              <a:spcBef>
                <a:spcPct val="0"/>
              </a:spcBef>
              <a:spcAft>
                <a:spcPct val="0"/>
              </a:spcAft>
              <a:defRPr>
                <a:solidFill>
                  <a:schemeClr val="tx1"/>
                </a:solidFill>
                <a:latin typeface="Arial" charset="0"/>
              </a:defRPr>
            </a:lvl9pPr>
          </a:lstStyle>
          <a:p>
            <a:pPr eaLnBrk="1" hangingPunct="1"/>
            <a:fld id="{5D71915A-63DA-4D2D-94A8-8D11A05B8D51}" type="slidenum">
              <a:rPr lang="en-US" smtClean="0"/>
              <a:pPr eaLnBrk="1" hangingPunct="1"/>
              <a:t>5</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The z/Architecture TRAP instruction, allows a privileged program, to create a control structure for redirection of program execution to a designated entry point. TDF uses this facility to interrupt the execution of the application program .  It then uses a series of internal PC routines to provide the functionality used by the ISPF user interface. When directed by the user, TDF resumes the application program execution until the next interrupt point occurs.</a:t>
            </a:r>
          </a:p>
          <a:p>
            <a:pPr eaLnBrk="1" hangingPunct="1"/>
            <a:endParaRPr lang="en-US" dirty="0" smtClean="0"/>
          </a:p>
          <a:p>
            <a:pPr eaLnBrk="1" hangingPunct="1"/>
            <a:r>
              <a:rPr lang="en-US" dirty="0" smtClean="0"/>
              <a:t>Since TDF does not use program check interrupts or z/OS Recovery Termination Manager (RTM) exits to gain control, it is not affected by the application’s RTM exits, regardless of the number or types of exits used. The dynamic nature of TDF allows a developer to debug complex, multi-tasking multiple address space servers without a single program modification.</a:t>
            </a:r>
          </a:p>
          <a:p>
            <a:pPr eaLnBrk="1" hangingPunct="1"/>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(URL to DiagNoBnd.mp4</a:t>
            </a:r>
            <a:r>
              <a:rPr lang="en-US" sz="1200" kern="1200" dirty="0" smtClean="0">
                <a:solidFill>
                  <a:schemeClr val="tx1"/>
                </a:solidFill>
                <a:effectLst/>
                <a:latin typeface="Arial" charset="0"/>
                <a:ea typeface="+mn-ea"/>
                <a:cs typeface="+mn-cs"/>
              </a:rPr>
              <a:t>)</a:t>
            </a:r>
            <a:endParaRPr lang="en-US" dirty="0" smtClean="0"/>
          </a:p>
          <a:p>
            <a:pPr eaLnBrk="1" hangingPunct="1"/>
            <a:endParaRPr lang="en-US" dirty="0" smtClean="0"/>
          </a:p>
          <a:p>
            <a:pPr eaLnBrk="1" hangingPunct="1"/>
            <a:r>
              <a:rPr lang="en-US" dirty="0" smtClean="0"/>
              <a:t>The TRAP instructions operates in all z/OS environments; task or SRB, locked or unlocked, enabled or disabled, cross memory, supervisor or problem, and AR or primary address space control (ASC) modes. The only environments not supported by the z/Architecture hardware are applications running in home ASC mode (SACF 768) or secondary ASC mode (SACF 256). These modes should not be confused with Access register mode using ALET values 1 and 2 to reference storage in the secondary and home address spaces, respectively. Secondary and Home Address space control modes are very rarely used.</a:t>
            </a:r>
          </a:p>
          <a:p>
            <a:pPr eaLnBrk="1" hangingPunct="1"/>
            <a:endParaRPr lang="en-US" dirty="0" smtClean="0"/>
          </a:p>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a:solidFill>
                  <a:schemeClr val="tx1"/>
                </a:solidFill>
                <a:latin typeface="Arial" charset="0"/>
              </a:defRPr>
            </a:lvl1pPr>
            <a:lvl2pPr marL="742950" indent="-285750" defTabSz="942975" eaLnBrk="0" hangingPunct="0">
              <a:defRPr>
                <a:solidFill>
                  <a:schemeClr val="tx1"/>
                </a:solidFill>
                <a:latin typeface="Arial" charset="0"/>
              </a:defRPr>
            </a:lvl2pPr>
            <a:lvl3pPr marL="1143000" indent="-228600" defTabSz="942975" eaLnBrk="0" hangingPunct="0">
              <a:defRPr>
                <a:solidFill>
                  <a:schemeClr val="tx1"/>
                </a:solidFill>
                <a:latin typeface="Arial" charset="0"/>
              </a:defRPr>
            </a:lvl3pPr>
            <a:lvl4pPr marL="1600200" indent="-228600" defTabSz="942975" eaLnBrk="0" hangingPunct="0">
              <a:defRPr>
                <a:solidFill>
                  <a:schemeClr val="tx1"/>
                </a:solidFill>
                <a:latin typeface="Arial" charset="0"/>
              </a:defRPr>
            </a:lvl4pPr>
            <a:lvl5pPr marL="2057400" indent="-228600" defTabSz="942975" eaLnBrk="0" hangingPunct="0">
              <a:defRPr>
                <a:solidFill>
                  <a:schemeClr val="tx1"/>
                </a:solidFill>
                <a:latin typeface="Arial" charset="0"/>
              </a:defRPr>
            </a:lvl5pPr>
            <a:lvl6pPr marL="2514600" indent="-228600" defTabSz="942975" eaLnBrk="0" fontAlgn="base" hangingPunct="0">
              <a:spcBef>
                <a:spcPct val="0"/>
              </a:spcBef>
              <a:spcAft>
                <a:spcPct val="0"/>
              </a:spcAft>
              <a:defRPr>
                <a:solidFill>
                  <a:schemeClr val="tx1"/>
                </a:solidFill>
                <a:latin typeface="Arial" charset="0"/>
              </a:defRPr>
            </a:lvl6pPr>
            <a:lvl7pPr marL="2971800" indent="-228600" defTabSz="942975" eaLnBrk="0" fontAlgn="base" hangingPunct="0">
              <a:spcBef>
                <a:spcPct val="0"/>
              </a:spcBef>
              <a:spcAft>
                <a:spcPct val="0"/>
              </a:spcAft>
              <a:defRPr>
                <a:solidFill>
                  <a:schemeClr val="tx1"/>
                </a:solidFill>
                <a:latin typeface="Arial" charset="0"/>
              </a:defRPr>
            </a:lvl7pPr>
            <a:lvl8pPr marL="3429000" indent="-228600" defTabSz="942975" eaLnBrk="0" fontAlgn="base" hangingPunct="0">
              <a:spcBef>
                <a:spcPct val="0"/>
              </a:spcBef>
              <a:spcAft>
                <a:spcPct val="0"/>
              </a:spcAft>
              <a:defRPr>
                <a:solidFill>
                  <a:schemeClr val="tx1"/>
                </a:solidFill>
                <a:latin typeface="Arial" charset="0"/>
              </a:defRPr>
            </a:lvl8pPr>
            <a:lvl9pPr marL="3886200" indent="-228600" defTabSz="942975" eaLnBrk="0" fontAlgn="base" hangingPunct="0">
              <a:spcBef>
                <a:spcPct val="0"/>
              </a:spcBef>
              <a:spcAft>
                <a:spcPct val="0"/>
              </a:spcAft>
              <a:defRPr>
                <a:solidFill>
                  <a:schemeClr val="tx1"/>
                </a:solidFill>
                <a:latin typeface="Arial" charset="0"/>
              </a:defRPr>
            </a:lvl9pPr>
          </a:lstStyle>
          <a:p>
            <a:pPr eaLnBrk="1" hangingPunct="1"/>
            <a:fld id="{5D71915A-63DA-4D2D-94A8-8D11A05B8D51}" type="slidenum">
              <a:rPr lang="en-US" smtClean="0"/>
              <a:pPr eaLnBrk="1" hangingPunct="1"/>
              <a:t>6</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To allow start up of a program without modifications, TDF provides the TDFHOOK program. Simply, copy and modify the startup job, replacing the EXEC=</a:t>
            </a:r>
            <a:r>
              <a:rPr lang="en-US" dirty="0" err="1" smtClean="0"/>
              <a:t>userpgm</a:t>
            </a:r>
            <a:r>
              <a:rPr lang="en-US" dirty="0" smtClean="0"/>
              <a:t> with EXEC=TDFHOOK,PARM=</a:t>
            </a:r>
            <a:r>
              <a:rPr lang="en-US" dirty="0" err="1" smtClean="0"/>
              <a:t>userpgm</a:t>
            </a:r>
            <a:r>
              <a:rPr lang="en-US" dirty="0" smtClean="0"/>
              <a:t>. </a:t>
            </a:r>
          </a:p>
          <a:p>
            <a:pPr eaLnBrk="1" hangingPunct="1"/>
            <a:endParaRPr lang="en-US" dirty="0" smtClean="0"/>
          </a:p>
          <a:p>
            <a:pPr eaLnBrk="1" hangingPunct="1"/>
            <a:r>
              <a:rPr lang="en-US" dirty="0" smtClean="0"/>
              <a:t>For programs that also have start up parameters specified on the PARM=, the TDF documentation describes how to append the debugged program startup parameters within parenthesis. TDFHOOK will parse out the application parameters and send them in the same format as sent by z/OS.</a:t>
            </a:r>
          </a:p>
          <a:p>
            <a:pPr eaLnBrk="1" hangingPunct="1"/>
            <a:endParaRPr lang="en-US" dirty="0" smtClean="0"/>
          </a:p>
          <a:p>
            <a:pPr eaLnBrk="1" hangingPunct="1"/>
            <a:r>
              <a:rPr lang="en-US" dirty="0" smtClean="0"/>
              <a:t>After establishing the trap environment, TDFHOOK will generate a system, TDF401I breakpoint. All system generated breakpoints from dynamic program intercepts, start with TDF400-TDF499. As a result, TDF4 are reserved characters, as the first four characters, in a breakpoint description.</a:t>
            </a:r>
          </a:p>
          <a:p>
            <a:pPr eaLnBrk="1" hangingPunct="1"/>
            <a:endParaRPr lang="en-US" dirty="0" smtClean="0"/>
          </a:p>
          <a:p>
            <a:pPr eaLnBrk="1" hangingPunct="1"/>
            <a:r>
              <a:rPr lang="en-US" dirty="0" smtClean="0"/>
              <a:t>(</a:t>
            </a:r>
            <a:r>
              <a:rPr lang="en-US" dirty="0" err="1" smtClean="0"/>
              <a:t>url</a:t>
            </a:r>
            <a:r>
              <a:rPr lang="en-US" dirty="0" smtClean="0"/>
              <a:t> of TDFHOOK.mp4)</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a:solidFill>
                  <a:schemeClr val="tx1"/>
                </a:solidFill>
                <a:latin typeface="Arial" charset="0"/>
              </a:defRPr>
            </a:lvl1pPr>
            <a:lvl2pPr marL="742950" indent="-285750" defTabSz="942975" eaLnBrk="0" hangingPunct="0">
              <a:defRPr>
                <a:solidFill>
                  <a:schemeClr val="tx1"/>
                </a:solidFill>
                <a:latin typeface="Arial" charset="0"/>
              </a:defRPr>
            </a:lvl2pPr>
            <a:lvl3pPr marL="1143000" indent="-228600" defTabSz="942975" eaLnBrk="0" hangingPunct="0">
              <a:defRPr>
                <a:solidFill>
                  <a:schemeClr val="tx1"/>
                </a:solidFill>
                <a:latin typeface="Arial" charset="0"/>
              </a:defRPr>
            </a:lvl3pPr>
            <a:lvl4pPr marL="1600200" indent="-228600" defTabSz="942975" eaLnBrk="0" hangingPunct="0">
              <a:defRPr>
                <a:solidFill>
                  <a:schemeClr val="tx1"/>
                </a:solidFill>
                <a:latin typeface="Arial" charset="0"/>
              </a:defRPr>
            </a:lvl4pPr>
            <a:lvl5pPr marL="2057400" indent="-228600" defTabSz="942975" eaLnBrk="0" hangingPunct="0">
              <a:defRPr>
                <a:solidFill>
                  <a:schemeClr val="tx1"/>
                </a:solidFill>
                <a:latin typeface="Arial" charset="0"/>
              </a:defRPr>
            </a:lvl5pPr>
            <a:lvl6pPr marL="2514600" indent="-228600" defTabSz="942975" eaLnBrk="0" fontAlgn="base" hangingPunct="0">
              <a:spcBef>
                <a:spcPct val="0"/>
              </a:spcBef>
              <a:spcAft>
                <a:spcPct val="0"/>
              </a:spcAft>
              <a:defRPr>
                <a:solidFill>
                  <a:schemeClr val="tx1"/>
                </a:solidFill>
                <a:latin typeface="Arial" charset="0"/>
              </a:defRPr>
            </a:lvl6pPr>
            <a:lvl7pPr marL="2971800" indent="-228600" defTabSz="942975" eaLnBrk="0" fontAlgn="base" hangingPunct="0">
              <a:spcBef>
                <a:spcPct val="0"/>
              </a:spcBef>
              <a:spcAft>
                <a:spcPct val="0"/>
              </a:spcAft>
              <a:defRPr>
                <a:solidFill>
                  <a:schemeClr val="tx1"/>
                </a:solidFill>
                <a:latin typeface="Arial" charset="0"/>
              </a:defRPr>
            </a:lvl7pPr>
            <a:lvl8pPr marL="3429000" indent="-228600" defTabSz="942975" eaLnBrk="0" fontAlgn="base" hangingPunct="0">
              <a:spcBef>
                <a:spcPct val="0"/>
              </a:spcBef>
              <a:spcAft>
                <a:spcPct val="0"/>
              </a:spcAft>
              <a:defRPr>
                <a:solidFill>
                  <a:schemeClr val="tx1"/>
                </a:solidFill>
                <a:latin typeface="Arial" charset="0"/>
              </a:defRPr>
            </a:lvl8pPr>
            <a:lvl9pPr marL="3886200" indent="-228600" defTabSz="942975" eaLnBrk="0" fontAlgn="base" hangingPunct="0">
              <a:spcBef>
                <a:spcPct val="0"/>
              </a:spcBef>
              <a:spcAft>
                <a:spcPct val="0"/>
              </a:spcAft>
              <a:defRPr>
                <a:solidFill>
                  <a:schemeClr val="tx1"/>
                </a:solidFill>
                <a:latin typeface="Arial" charset="0"/>
              </a:defRPr>
            </a:lvl9pPr>
          </a:lstStyle>
          <a:p>
            <a:pPr eaLnBrk="1" hangingPunct="1"/>
            <a:fld id="{5D71915A-63DA-4D2D-94A8-8D11A05B8D51}" type="slidenum">
              <a:rPr lang="en-US" smtClean="0"/>
              <a:pPr eaLnBrk="1" hangingPunct="1"/>
              <a:t>7</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TDF uses the standard, documented SVC screen facility of z/OS.  It does not replace the SVC calls. Through redirection, it wraps itself around each intercepted SVC call. The preprocess phase determines if a ATTACH, LOAD, LINK or XCTL SVC designates a target program. If not, the call is passed to MVS. If it is a target program, one specified in the TDF intercept command, it creates the trap environment and automatically inserts system breakpoints at the start and end of each function. It does not alter the target program.</a:t>
            </a:r>
          </a:p>
          <a:p>
            <a:pPr eaLnBrk="1" hangingPunct="1"/>
            <a:endParaRPr lang="en-US" dirty="0" smtClean="0"/>
          </a:p>
          <a:p>
            <a:pPr eaLnBrk="1" hangingPunct="1"/>
            <a:r>
              <a:rPr lang="en-US" dirty="0" smtClean="0"/>
              <a:t>TDF also intercepts SPIE, ESPIE, STAE and ESTAE SVC RTM exit calls. Only programs designated as target program are enabled for RTM exit screening. System breakpoints are automatically created each time an RTM exit is set or created, reset or cancelled, called by the RTM, or returns from an RTM call.</a:t>
            </a:r>
          </a:p>
          <a:p>
            <a:pPr eaLnBrk="1" hangingPunct="1"/>
            <a:endParaRPr lang="en-US" dirty="0" smtClean="0"/>
          </a:p>
          <a:p>
            <a:pPr eaLnBrk="1" hangingPunct="1"/>
            <a:r>
              <a:rPr lang="en-US" dirty="0" smtClean="0"/>
              <a:t>Plans are to expand SVC screening to STIMER REAL calls to intercept STIMER exits.</a:t>
            </a:r>
          </a:p>
          <a:p>
            <a:pPr eaLnBrk="1" hangingPunct="1"/>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(URL  of SVCSCREEN.mp4</a:t>
            </a:r>
            <a:r>
              <a:rPr lang="en-US" sz="1200" kern="1200" dirty="0" smtClean="0">
                <a:solidFill>
                  <a:schemeClr val="tx1"/>
                </a:solidFill>
                <a:effectLst/>
                <a:latin typeface="Arial" charset="0"/>
                <a:ea typeface="+mn-ea"/>
                <a:cs typeface="+mn-cs"/>
              </a:rPr>
              <a:t>)</a:t>
            </a:r>
            <a:endParaRPr lang="en-US" dirty="0" smtClean="0"/>
          </a:p>
          <a:p>
            <a:pPr eaLnBrk="1" hangingPunct="1"/>
            <a:endParaRPr lang="en-US" dirty="0" smtClean="0"/>
          </a:p>
          <a:p>
            <a:pPr eaLnBrk="1" hangingPunct="1"/>
            <a:r>
              <a:rPr lang="en-US" dirty="0" smtClean="0"/>
              <a:t>When debugging multi-tasking scenarios, it’s very important that the programmer have a sound understanding of the inter-relationship between tasks. Otherwise, you can create scenarios where one task is in a wait on another task that is in a diagnostic pause resulting in a seeming deadlock. For these scenarios, TDF provides an ATTN exit that allows you to break out of the wait and connect to the task in the diagnostic pause.</a:t>
            </a:r>
          </a:p>
          <a:p>
            <a:pPr eaLnBrk="1" hangingPunct="1"/>
            <a:endParaRPr lang="en-US" dirty="0" smtClean="0"/>
          </a:p>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a:solidFill>
                  <a:schemeClr val="tx1"/>
                </a:solidFill>
                <a:latin typeface="Arial" charset="0"/>
              </a:defRPr>
            </a:lvl1pPr>
            <a:lvl2pPr marL="742950" indent="-285750" defTabSz="942975" eaLnBrk="0" hangingPunct="0">
              <a:defRPr>
                <a:solidFill>
                  <a:schemeClr val="tx1"/>
                </a:solidFill>
                <a:latin typeface="Arial" charset="0"/>
              </a:defRPr>
            </a:lvl2pPr>
            <a:lvl3pPr marL="1143000" indent="-228600" defTabSz="942975" eaLnBrk="0" hangingPunct="0">
              <a:defRPr>
                <a:solidFill>
                  <a:schemeClr val="tx1"/>
                </a:solidFill>
                <a:latin typeface="Arial" charset="0"/>
              </a:defRPr>
            </a:lvl3pPr>
            <a:lvl4pPr marL="1600200" indent="-228600" defTabSz="942975" eaLnBrk="0" hangingPunct="0">
              <a:defRPr>
                <a:solidFill>
                  <a:schemeClr val="tx1"/>
                </a:solidFill>
                <a:latin typeface="Arial" charset="0"/>
              </a:defRPr>
            </a:lvl4pPr>
            <a:lvl5pPr marL="2057400" indent="-228600" defTabSz="942975" eaLnBrk="0" hangingPunct="0">
              <a:defRPr>
                <a:solidFill>
                  <a:schemeClr val="tx1"/>
                </a:solidFill>
                <a:latin typeface="Arial" charset="0"/>
              </a:defRPr>
            </a:lvl5pPr>
            <a:lvl6pPr marL="2514600" indent="-228600" defTabSz="942975" eaLnBrk="0" fontAlgn="base" hangingPunct="0">
              <a:spcBef>
                <a:spcPct val="0"/>
              </a:spcBef>
              <a:spcAft>
                <a:spcPct val="0"/>
              </a:spcAft>
              <a:defRPr>
                <a:solidFill>
                  <a:schemeClr val="tx1"/>
                </a:solidFill>
                <a:latin typeface="Arial" charset="0"/>
              </a:defRPr>
            </a:lvl6pPr>
            <a:lvl7pPr marL="2971800" indent="-228600" defTabSz="942975" eaLnBrk="0" fontAlgn="base" hangingPunct="0">
              <a:spcBef>
                <a:spcPct val="0"/>
              </a:spcBef>
              <a:spcAft>
                <a:spcPct val="0"/>
              </a:spcAft>
              <a:defRPr>
                <a:solidFill>
                  <a:schemeClr val="tx1"/>
                </a:solidFill>
                <a:latin typeface="Arial" charset="0"/>
              </a:defRPr>
            </a:lvl7pPr>
            <a:lvl8pPr marL="3429000" indent="-228600" defTabSz="942975" eaLnBrk="0" fontAlgn="base" hangingPunct="0">
              <a:spcBef>
                <a:spcPct val="0"/>
              </a:spcBef>
              <a:spcAft>
                <a:spcPct val="0"/>
              </a:spcAft>
              <a:defRPr>
                <a:solidFill>
                  <a:schemeClr val="tx1"/>
                </a:solidFill>
                <a:latin typeface="Arial" charset="0"/>
              </a:defRPr>
            </a:lvl8pPr>
            <a:lvl9pPr marL="3886200" indent="-228600" defTabSz="942975" eaLnBrk="0" fontAlgn="base" hangingPunct="0">
              <a:spcBef>
                <a:spcPct val="0"/>
              </a:spcBef>
              <a:spcAft>
                <a:spcPct val="0"/>
              </a:spcAft>
              <a:defRPr>
                <a:solidFill>
                  <a:schemeClr val="tx1"/>
                </a:solidFill>
                <a:latin typeface="Arial" charset="0"/>
              </a:defRPr>
            </a:lvl9pPr>
          </a:lstStyle>
          <a:p>
            <a:pPr eaLnBrk="1" hangingPunct="1"/>
            <a:fld id="{5D71915A-63DA-4D2D-94A8-8D11A05B8D51}" type="slidenum">
              <a:rPr lang="en-US" smtClean="0"/>
              <a:pPr eaLnBrk="1" hangingPunct="1"/>
              <a:t>8</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Unlike SVC screening, z/OS does not offer a service to screen Program Calls (PC). However, PCs are a z/Architecture feature that is well documented.  Each address space can be assigned its own PC table but in practice, PC tables are normally shared between multiple address spaces. In most shops, there are probably no more than a handful of PC tables active at any given time. TDF exploits the z/Architecture to create a PC table that can be used to screen PCs at the address space level. </a:t>
            </a:r>
          </a:p>
          <a:p>
            <a:pPr eaLnBrk="1" hangingPunct="1"/>
            <a:endParaRPr lang="en-US" dirty="0" smtClean="0"/>
          </a:p>
          <a:p>
            <a:pPr eaLnBrk="1" hangingPunct="1"/>
            <a:r>
              <a:rPr lang="en-US" dirty="0" smtClean="0"/>
              <a:t>TDF currently screens ESTAEX and IEAMSCHD calls. For ESTAEX, TDF inserts system breakpoints for create, cancel, call and return. </a:t>
            </a:r>
          </a:p>
          <a:p>
            <a:pPr eaLnBrk="1" hangingPunct="1"/>
            <a:endParaRPr lang="en-US" dirty="0" smtClean="0"/>
          </a:p>
          <a:p>
            <a:pPr eaLnBrk="1" hangingPunct="1"/>
            <a:r>
              <a:rPr lang="en-US" dirty="0" smtClean="0"/>
              <a:t>For IEAMSCHD, TDF inserts breakpoints prior to the schedule, after the schedule, prior to the SRB being executed and after the SRB returns.</a:t>
            </a:r>
          </a:p>
          <a:p>
            <a:pPr eaLnBrk="1" hangingPunct="1"/>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Plans are to expand PC screening to SCHEDIRB and ARR PC calls.</a:t>
            </a:r>
          </a:p>
          <a:p>
            <a:pPr eaLnBrk="1" hangingPunct="1"/>
            <a:endParaRPr lang="en-US" dirty="0" smtClean="0"/>
          </a:p>
          <a:p>
            <a:pPr eaLnBrk="1" hangingPunct="1"/>
            <a:r>
              <a:rPr lang="en-US" dirty="0" smtClean="0"/>
              <a:t>(</a:t>
            </a:r>
            <a:r>
              <a:rPr lang="en-US" dirty="0" err="1" smtClean="0"/>
              <a:t>url</a:t>
            </a:r>
            <a:r>
              <a:rPr lang="en-US" dirty="0" smtClean="0"/>
              <a:t> to IEAMSCHD.mp4)</a:t>
            </a:r>
          </a:p>
          <a:p>
            <a:pPr eaLnBrk="1" hangingPunct="1"/>
            <a:endParaRPr lang="en-US" dirty="0" smtClean="0"/>
          </a:p>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a:solidFill>
                  <a:schemeClr val="tx1"/>
                </a:solidFill>
                <a:latin typeface="Arial" charset="0"/>
              </a:defRPr>
            </a:lvl1pPr>
            <a:lvl2pPr marL="742950" indent="-285750" defTabSz="942975" eaLnBrk="0" hangingPunct="0">
              <a:defRPr>
                <a:solidFill>
                  <a:schemeClr val="tx1"/>
                </a:solidFill>
                <a:latin typeface="Arial" charset="0"/>
              </a:defRPr>
            </a:lvl2pPr>
            <a:lvl3pPr marL="1143000" indent="-228600" defTabSz="942975" eaLnBrk="0" hangingPunct="0">
              <a:defRPr>
                <a:solidFill>
                  <a:schemeClr val="tx1"/>
                </a:solidFill>
                <a:latin typeface="Arial" charset="0"/>
              </a:defRPr>
            </a:lvl3pPr>
            <a:lvl4pPr marL="1600200" indent="-228600" defTabSz="942975" eaLnBrk="0" hangingPunct="0">
              <a:defRPr>
                <a:solidFill>
                  <a:schemeClr val="tx1"/>
                </a:solidFill>
                <a:latin typeface="Arial" charset="0"/>
              </a:defRPr>
            </a:lvl4pPr>
            <a:lvl5pPr marL="2057400" indent="-228600" defTabSz="942975" eaLnBrk="0" hangingPunct="0">
              <a:defRPr>
                <a:solidFill>
                  <a:schemeClr val="tx1"/>
                </a:solidFill>
                <a:latin typeface="Arial" charset="0"/>
              </a:defRPr>
            </a:lvl5pPr>
            <a:lvl6pPr marL="2514600" indent="-228600" defTabSz="942975" eaLnBrk="0" fontAlgn="base" hangingPunct="0">
              <a:spcBef>
                <a:spcPct val="0"/>
              </a:spcBef>
              <a:spcAft>
                <a:spcPct val="0"/>
              </a:spcAft>
              <a:defRPr>
                <a:solidFill>
                  <a:schemeClr val="tx1"/>
                </a:solidFill>
                <a:latin typeface="Arial" charset="0"/>
              </a:defRPr>
            </a:lvl6pPr>
            <a:lvl7pPr marL="2971800" indent="-228600" defTabSz="942975" eaLnBrk="0" fontAlgn="base" hangingPunct="0">
              <a:spcBef>
                <a:spcPct val="0"/>
              </a:spcBef>
              <a:spcAft>
                <a:spcPct val="0"/>
              </a:spcAft>
              <a:defRPr>
                <a:solidFill>
                  <a:schemeClr val="tx1"/>
                </a:solidFill>
                <a:latin typeface="Arial" charset="0"/>
              </a:defRPr>
            </a:lvl7pPr>
            <a:lvl8pPr marL="3429000" indent="-228600" defTabSz="942975" eaLnBrk="0" fontAlgn="base" hangingPunct="0">
              <a:spcBef>
                <a:spcPct val="0"/>
              </a:spcBef>
              <a:spcAft>
                <a:spcPct val="0"/>
              </a:spcAft>
              <a:defRPr>
                <a:solidFill>
                  <a:schemeClr val="tx1"/>
                </a:solidFill>
                <a:latin typeface="Arial" charset="0"/>
              </a:defRPr>
            </a:lvl8pPr>
            <a:lvl9pPr marL="3886200" indent="-228600" defTabSz="942975" eaLnBrk="0" fontAlgn="base" hangingPunct="0">
              <a:spcBef>
                <a:spcPct val="0"/>
              </a:spcBef>
              <a:spcAft>
                <a:spcPct val="0"/>
              </a:spcAft>
              <a:defRPr>
                <a:solidFill>
                  <a:schemeClr val="tx1"/>
                </a:solidFill>
                <a:latin typeface="Arial" charset="0"/>
              </a:defRPr>
            </a:lvl9pPr>
          </a:lstStyle>
          <a:p>
            <a:pPr eaLnBrk="1" hangingPunct="1"/>
            <a:fld id="{5D71915A-63DA-4D2D-94A8-8D11A05B8D51}" type="slidenum">
              <a:rPr lang="en-US" smtClean="0"/>
              <a:pPr eaLnBrk="1" hangingPunct="1"/>
              <a:t>9</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Some system calls, such as SETFRR, are privileged calls made by branch entry using a system wide vector table (CVT or SVT) located in shared storage. As a result, these calls cannot be isolated and intercepted at the address space level. TDF provides a special breakpoint called a Branch Entry Intercept (BEI) breakpoint. All branch entry calls start with a load of the vector table address somewhere in PSA followed by a load of the specific vector table entry. Using the provided breakpoint command, a developer could set a breakpoint at the load for the vector table entry. The breakpoint processor will recognize the calling sequence as a system branch entry call and set a special breakpoint. Unlike other breakpoints set by command, branch entry intercept breakpoints persist until they are reset by command or the session ends.</a:t>
            </a:r>
          </a:p>
          <a:p>
            <a:pPr eaLnBrk="1" hangingPunct="1"/>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a:t>
            </a:r>
            <a:r>
              <a:rPr lang="en-US" dirty="0" err="1" smtClean="0"/>
              <a:t>url</a:t>
            </a:r>
            <a:r>
              <a:rPr lang="en-US" dirty="0" smtClean="0"/>
              <a:t> to SETFRRBEI .mp4)</a:t>
            </a:r>
          </a:p>
          <a:p>
            <a:pPr eaLnBrk="1" hangingPunct="1"/>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Currently, only SETFRR is supported. However, SCHEDULE, SCHEDXIT, FESTAE and ESTAE BRANCH=YES are planned for the near future.</a:t>
            </a:r>
          </a:p>
          <a:p>
            <a:pPr eaLnBrk="1" hangingPunct="1"/>
            <a:endParaRPr lang="en-US" dirty="0" smtClean="0"/>
          </a:p>
          <a:p>
            <a:pPr eaLnBrk="1" hangingPunct="1"/>
            <a:r>
              <a:rPr lang="en-US" dirty="0" smtClean="0"/>
              <a:t>The behavior of a branch entry intercept breakpoint is the same as seen for other RTM exit interception. </a:t>
            </a:r>
          </a:p>
          <a:p>
            <a:pPr eaLnBrk="1" hangingPunct="1"/>
            <a:endParaRPr lang="en-US" dirty="0" smtClean="0"/>
          </a:p>
          <a:p>
            <a:pPr eaLnBrk="1" hangingPunct="1"/>
            <a:endParaRPr lang="en-US" dirty="0" smtClean="0"/>
          </a:p>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3124200" y="6579047"/>
            <a:ext cx="2895600" cy="184604"/>
          </a:xfrm>
          <a:prstGeom prst="rect">
            <a:avLst/>
          </a:prstGeom>
          <a:ln/>
        </p:spPr>
        <p:txBody>
          <a:bodyPr/>
          <a:lstStyle>
            <a:lvl1pPr>
              <a:defRPr sz="1000"/>
            </a:lvl1pPr>
          </a:lstStyle>
          <a:p>
            <a:pPr>
              <a:defRPr/>
            </a:pPr>
            <a:r>
              <a:rPr lang="en-US" smtClean="0"/>
              <a:t>Copyright Arney Computer Systems 2012-2014</a:t>
            </a:r>
            <a:endParaRPr lang="en-US" dirty="0"/>
          </a:p>
        </p:txBody>
      </p:sp>
      <p:sp>
        <p:nvSpPr>
          <p:cNvPr id="6" name="Rectangle 6"/>
          <p:cNvSpPr>
            <a:spLocks noGrp="1" noChangeArrowheads="1"/>
          </p:cNvSpPr>
          <p:nvPr>
            <p:ph type="sldNum" sz="quarter" idx="12"/>
          </p:nvPr>
        </p:nvSpPr>
        <p:spPr>
          <a:xfrm>
            <a:off x="8621478" y="6531427"/>
            <a:ext cx="384629" cy="277132"/>
          </a:xfrm>
          <a:prstGeom prst="rect">
            <a:avLst/>
          </a:prstGeom>
          <a:ln/>
        </p:spPr>
        <p:txBody>
          <a:bodyPr/>
          <a:lstStyle>
            <a:lvl1pPr>
              <a:defRPr sz="1200"/>
            </a:lvl1pPr>
          </a:lstStyle>
          <a:p>
            <a:pPr>
              <a:defRPr/>
            </a:pPr>
            <a:fld id="{59F52778-F062-4C58-8228-3D7202B55B3F}" type="slidenum">
              <a:rPr lang="en-US" smtClean="0"/>
              <a:pPr>
                <a:defRPr/>
              </a:pPr>
              <a:t>‹#›</a:t>
            </a:fld>
            <a:endParaRPr lang="en-US" dirty="0"/>
          </a:p>
        </p:txBody>
      </p:sp>
    </p:spTree>
    <p:extLst>
      <p:ext uri="{BB962C8B-B14F-4D97-AF65-F5344CB8AC3E}">
        <p14:creationId xmlns:p14="http://schemas.microsoft.com/office/powerpoint/2010/main" val="55658303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smtClean="0"/>
              <a:t>Copyright Arney Computer Systems 2012-2014</a:t>
            </a: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361F950A-0790-489A-8724-CCC247C432FE}" type="slidenum">
              <a:rPr lang="en-US"/>
              <a:pPr>
                <a:defRPr/>
              </a:pPr>
              <a:t>‹#›</a:t>
            </a:fld>
            <a:endParaRPr lang="en-US"/>
          </a:p>
        </p:txBody>
      </p:sp>
    </p:spTree>
    <p:extLst>
      <p:ext uri="{BB962C8B-B14F-4D97-AF65-F5344CB8AC3E}">
        <p14:creationId xmlns:p14="http://schemas.microsoft.com/office/powerpoint/2010/main" val="2730806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1066800"/>
            <a:ext cx="2057400" cy="5287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1066800"/>
            <a:ext cx="6019800" cy="5287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smtClean="0"/>
              <a:t>Copyright Arney Computer Systems 2012-2014</a:t>
            </a: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AEAC3FBE-5CCF-409D-B5FD-F925267E8560}" type="slidenum">
              <a:rPr lang="en-US"/>
              <a:pPr>
                <a:defRPr/>
              </a:pPr>
              <a:t>‹#›</a:t>
            </a:fld>
            <a:endParaRPr lang="en-US"/>
          </a:p>
        </p:txBody>
      </p:sp>
    </p:spTree>
    <p:extLst>
      <p:ext uri="{BB962C8B-B14F-4D97-AF65-F5344CB8AC3E}">
        <p14:creationId xmlns:p14="http://schemas.microsoft.com/office/powerpoint/2010/main" val="289123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077200" cy="685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3400" y="1828800"/>
            <a:ext cx="8229600" cy="4525963"/>
          </a:xfrm>
        </p:spPr>
        <p:txBody>
          <a:bodyPr/>
          <a:lstStyle/>
          <a:p>
            <a:pPr lvl="0"/>
            <a:endParaRPr lang="en-US" noProof="0" smtClean="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smtClean="0"/>
              <a:t>Copyright Arney Computer Systems 2012-2014</a:t>
            </a: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43444E37-DA0E-40AD-83F2-D50DCFCF16FA}" type="slidenum">
              <a:rPr lang="en-US"/>
              <a:pPr>
                <a:defRPr/>
              </a:pPr>
              <a:t>‹#›</a:t>
            </a:fld>
            <a:endParaRPr lang="en-US"/>
          </a:p>
        </p:txBody>
      </p:sp>
    </p:spTree>
    <p:extLst>
      <p:ext uri="{BB962C8B-B14F-4D97-AF65-F5344CB8AC3E}">
        <p14:creationId xmlns:p14="http://schemas.microsoft.com/office/powerpoint/2010/main" val="2556946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445607"/>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445607"/>
              </a:buCl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589485"/>
            <a:ext cx="2895600" cy="248102"/>
          </a:xfrm>
          <a:prstGeom prst="rect">
            <a:avLst/>
          </a:prstGeom>
          <a:ln/>
        </p:spPr>
        <p:txBody>
          <a:bodyPr/>
          <a:lstStyle>
            <a:lvl1pPr>
              <a:defRPr/>
            </a:lvl1pPr>
          </a:lstStyle>
          <a:p>
            <a:pPr>
              <a:defRPr/>
            </a:pPr>
            <a:r>
              <a:rPr lang="en-US" smtClean="0"/>
              <a:t>Copyright Arney Computer Systems 2012-2014</a:t>
            </a:r>
            <a:endParaRPr lang="en-US"/>
          </a:p>
        </p:txBody>
      </p:sp>
      <p:sp>
        <p:nvSpPr>
          <p:cNvPr id="6" name="Rectangle 6"/>
          <p:cNvSpPr>
            <a:spLocks noGrp="1" noChangeArrowheads="1"/>
          </p:cNvSpPr>
          <p:nvPr>
            <p:ph type="sldNum" sz="quarter" idx="12"/>
          </p:nvPr>
        </p:nvSpPr>
        <p:spPr>
          <a:xfrm>
            <a:off x="8679543" y="6589486"/>
            <a:ext cx="449941" cy="246740"/>
          </a:xfrm>
          <a:prstGeom prst="rect">
            <a:avLst/>
          </a:prstGeom>
          <a:ln/>
        </p:spPr>
        <p:txBody>
          <a:bodyPr/>
          <a:lstStyle>
            <a:lvl1pPr algn="r">
              <a:defRPr sz="1200"/>
            </a:lvl1pPr>
          </a:lstStyle>
          <a:p>
            <a:pPr>
              <a:defRPr/>
            </a:pPr>
            <a:fld id="{7748ACC4-6E87-4E28-8F25-331EA2A33238}" type="slidenum">
              <a:rPr lang="en-US" smtClean="0"/>
              <a:pPr>
                <a:defRPr/>
              </a:pPr>
              <a:t>‹#›</a:t>
            </a:fld>
            <a:endParaRPr lang="en-US" dirty="0"/>
          </a:p>
        </p:txBody>
      </p:sp>
    </p:spTree>
    <p:extLst>
      <p:ext uri="{BB962C8B-B14F-4D97-AF65-F5344CB8AC3E}">
        <p14:creationId xmlns:p14="http://schemas.microsoft.com/office/powerpoint/2010/main" val="194704466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smtClean="0"/>
              <a:t>Copyright Arney Computer Systems 2012-2014</a:t>
            </a: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7A200A8B-57F5-411D-AD5A-56283E52A8AF}" type="slidenum">
              <a:rPr lang="en-US"/>
              <a:pPr>
                <a:defRPr/>
              </a:pPr>
              <a:t>‹#›</a:t>
            </a:fld>
            <a:endParaRPr lang="en-US"/>
          </a:p>
        </p:txBody>
      </p:sp>
    </p:spTree>
    <p:extLst>
      <p:ext uri="{BB962C8B-B14F-4D97-AF65-F5344CB8AC3E}">
        <p14:creationId xmlns:p14="http://schemas.microsoft.com/office/powerpoint/2010/main" val="1224426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8288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8288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smtClean="0"/>
              <a:t>Copyright Arney Computer Systems 2012-2014</a:t>
            </a:r>
            <a:endParaRPr lang="en-US"/>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59A5C1B5-C9F4-4E6D-A790-D807E7181554}" type="slidenum">
              <a:rPr lang="en-US"/>
              <a:pPr>
                <a:defRPr/>
              </a:pPr>
              <a:t>‹#›</a:t>
            </a:fld>
            <a:endParaRPr lang="en-US"/>
          </a:p>
        </p:txBody>
      </p:sp>
    </p:spTree>
    <p:extLst>
      <p:ext uri="{BB962C8B-B14F-4D97-AF65-F5344CB8AC3E}">
        <p14:creationId xmlns:p14="http://schemas.microsoft.com/office/powerpoint/2010/main" val="1216645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8"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smtClean="0"/>
              <a:t>Copyright Arney Computer Systems 2012-2014</a:t>
            </a:r>
            <a:endParaRPr lang="en-US"/>
          </a:p>
        </p:txBody>
      </p:sp>
      <p:sp>
        <p:nvSpPr>
          <p:cNvPr id="9"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068737E6-7368-42E0-B179-E5D51D3C8790}" type="slidenum">
              <a:rPr lang="en-US"/>
              <a:pPr>
                <a:defRPr/>
              </a:pPr>
              <a:t>‹#›</a:t>
            </a:fld>
            <a:endParaRPr lang="en-US"/>
          </a:p>
        </p:txBody>
      </p:sp>
    </p:spTree>
    <p:extLst>
      <p:ext uri="{BB962C8B-B14F-4D97-AF65-F5344CB8AC3E}">
        <p14:creationId xmlns:p14="http://schemas.microsoft.com/office/powerpoint/2010/main" val="1919313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smtClean="0"/>
              <a:t>Copyright Arney Computer Systems 2012-2014</a:t>
            </a: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0C930119-000F-41F5-BFEF-184659458E9A}" type="slidenum">
              <a:rPr lang="en-US"/>
              <a:pPr>
                <a:defRPr/>
              </a:pPr>
              <a:t>‹#›</a:t>
            </a:fld>
            <a:endParaRPr lang="en-US"/>
          </a:p>
        </p:txBody>
      </p:sp>
    </p:spTree>
    <p:extLst>
      <p:ext uri="{BB962C8B-B14F-4D97-AF65-F5344CB8AC3E}">
        <p14:creationId xmlns:p14="http://schemas.microsoft.com/office/powerpoint/2010/main" val="1016471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smtClean="0"/>
              <a:t>Copyright Arney Computer Systems 2012-2014</a:t>
            </a: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D4B05294-2093-4993-A87F-021A5DEC96DC}" type="slidenum">
              <a:rPr lang="en-US"/>
              <a:pPr>
                <a:defRPr/>
              </a:pPr>
              <a:t>‹#›</a:t>
            </a:fld>
            <a:endParaRPr lang="en-US"/>
          </a:p>
        </p:txBody>
      </p:sp>
    </p:spTree>
    <p:extLst>
      <p:ext uri="{BB962C8B-B14F-4D97-AF65-F5344CB8AC3E}">
        <p14:creationId xmlns:p14="http://schemas.microsoft.com/office/powerpoint/2010/main" val="3886031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smtClean="0"/>
              <a:t>Copyright Arney Computer Systems 2012-2014</a:t>
            </a:r>
            <a:endParaRPr lang="en-US"/>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61CA2AD8-96C5-4363-A384-CEDD81BCCFF3}" type="slidenum">
              <a:rPr lang="en-US"/>
              <a:pPr>
                <a:defRPr/>
              </a:pPr>
              <a:t>‹#›</a:t>
            </a:fld>
            <a:endParaRPr lang="en-US"/>
          </a:p>
        </p:txBody>
      </p:sp>
    </p:spTree>
    <p:extLst>
      <p:ext uri="{BB962C8B-B14F-4D97-AF65-F5344CB8AC3E}">
        <p14:creationId xmlns:p14="http://schemas.microsoft.com/office/powerpoint/2010/main" val="1076689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smtClean="0"/>
              <a:t>Copyright Arney Computer Systems 2012-2014</a:t>
            </a:r>
            <a:endParaRPr lang="en-US"/>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FBD4B9E6-CA3A-43F0-AA97-17E32AEC4CFC}" type="slidenum">
              <a:rPr lang="en-US"/>
              <a:pPr>
                <a:defRPr/>
              </a:pPr>
              <a:t>‹#›</a:t>
            </a:fld>
            <a:endParaRPr lang="en-US"/>
          </a:p>
        </p:txBody>
      </p:sp>
    </p:spTree>
    <p:extLst>
      <p:ext uri="{BB962C8B-B14F-4D97-AF65-F5344CB8AC3E}">
        <p14:creationId xmlns:p14="http://schemas.microsoft.com/office/powerpoint/2010/main" val="2858675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9113" y="1128037"/>
            <a:ext cx="8077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err="1" smtClean="0"/>
              <a:t>asdf</a:t>
            </a:r>
            <a:endParaRPr lang="en-US" dirty="0" smtClean="0"/>
          </a:p>
        </p:txBody>
      </p:sp>
      <p:sp>
        <p:nvSpPr>
          <p:cNvPr id="1027" name="Rectangle 3"/>
          <p:cNvSpPr>
            <a:spLocks noGrp="1" noChangeArrowheads="1"/>
          </p:cNvSpPr>
          <p:nvPr>
            <p:ph type="body" idx="1"/>
          </p:nvPr>
        </p:nvSpPr>
        <p:spPr bwMode="auto">
          <a:xfrm>
            <a:off x="522513" y="1842412"/>
            <a:ext cx="8181749"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31" name="Rectangle 9"/>
          <p:cNvSpPr>
            <a:spLocks noChangeArrowheads="1"/>
          </p:cNvSpPr>
          <p:nvPr userDrawn="1"/>
        </p:nvSpPr>
        <p:spPr bwMode="auto">
          <a:xfrm>
            <a:off x="3740150" y="0"/>
            <a:ext cx="5403850" cy="615950"/>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type="none" w="lg" len="lg"/>
              </a14:hiddenLine>
            </a:ext>
          </a:extLst>
        </p:spPr>
        <p:txBody>
          <a:bodyPr anchor="ctr">
            <a:spAutoFit/>
          </a:bodyPr>
          <a:lstStyle/>
          <a:p>
            <a:endParaRPr lang="en-US"/>
          </a:p>
        </p:txBody>
      </p:sp>
      <p:sp>
        <p:nvSpPr>
          <p:cNvPr id="1033" name="Rectangle 12"/>
          <p:cNvSpPr>
            <a:spLocks noChangeArrowheads="1"/>
          </p:cNvSpPr>
          <p:nvPr userDrawn="1"/>
        </p:nvSpPr>
        <p:spPr bwMode="auto">
          <a:xfrm>
            <a:off x="0" y="989243"/>
            <a:ext cx="9144000" cy="101600"/>
          </a:xfrm>
          <a:prstGeom prst="rect">
            <a:avLst/>
          </a:prstGeom>
          <a:gradFill rotWithShape="1">
            <a:gsLst>
              <a:gs pos="48000">
                <a:srgbClr val="445607"/>
              </a:gs>
              <a:gs pos="62000">
                <a:srgbClr val="FEC540"/>
              </a:gs>
              <a:gs pos="0">
                <a:srgbClr val="445607"/>
              </a:gs>
              <a:gs pos="100000">
                <a:srgbClr val="FFFFFF"/>
              </a:gs>
            </a:gsLst>
            <a:lin ang="0" scaled="1"/>
          </a:gradFill>
          <a:ln>
            <a:noFill/>
          </a:ln>
          <a:effectLst/>
        </p:spPr>
        <p:txBody>
          <a:bodyPr anchor="ctr">
            <a:spAutoFit/>
          </a:bodyPr>
          <a:lstStyle/>
          <a:p>
            <a:endParaRPr lang="en-US"/>
          </a:p>
        </p:txBody>
      </p:sp>
      <p:pic>
        <p:nvPicPr>
          <p:cNvPr id="1034" name="Picture 10" descr="C:\Users\Delpfine Welch\Desktop\tdflogotrans.pn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1733" y="-29028"/>
            <a:ext cx="1395186" cy="101011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5"/>
          <p:cNvSpPr>
            <a:spLocks noGrp="1" noChangeArrowheads="1"/>
          </p:cNvSpPr>
          <p:nvPr>
            <p:ph type="ftr" sz="quarter" idx="3"/>
          </p:nvPr>
        </p:nvSpPr>
        <p:spPr>
          <a:xfrm>
            <a:off x="3124200" y="6579047"/>
            <a:ext cx="2895600" cy="184604"/>
          </a:xfrm>
          <a:prstGeom prst="rect">
            <a:avLst/>
          </a:prstGeom>
          <a:ln/>
        </p:spPr>
        <p:txBody>
          <a:bodyPr/>
          <a:lstStyle>
            <a:lvl1pPr>
              <a:defRPr sz="1000"/>
            </a:lvl1pPr>
          </a:lstStyle>
          <a:p>
            <a:pPr>
              <a:defRPr/>
            </a:pPr>
            <a:r>
              <a:rPr lang="en-US" smtClean="0"/>
              <a:t>Copyright Arney Computer Systems 2012-2014</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dt="0"/>
  <p:txStyles>
    <p:titleStyle>
      <a:lvl1pPr algn="l" rtl="0" eaLnBrk="0" fontAlgn="base" hangingPunct="0">
        <a:spcBef>
          <a:spcPct val="0"/>
        </a:spcBef>
        <a:spcAft>
          <a:spcPct val="0"/>
        </a:spcAft>
        <a:defRPr sz="2800" b="1">
          <a:solidFill>
            <a:srgbClr val="445607"/>
          </a:solidFill>
          <a:latin typeface="+mj-lt"/>
          <a:ea typeface="+mj-ea"/>
          <a:cs typeface="+mj-cs"/>
        </a:defRPr>
      </a:lvl1pPr>
      <a:lvl2pPr algn="l" rtl="0" eaLnBrk="0" fontAlgn="base" hangingPunct="0">
        <a:spcBef>
          <a:spcPct val="0"/>
        </a:spcBef>
        <a:spcAft>
          <a:spcPct val="0"/>
        </a:spcAft>
        <a:defRPr sz="2800" b="1">
          <a:solidFill>
            <a:srgbClr val="990000"/>
          </a:solidFill>
          <a:latin typeface="Arial" charset="0"/>
        </a:defRPr>
      </a:lvl2pPr>
      <a:lvl3pPr algn="l" rtl="0" eaLnBrk="0" fontAlgn="base" hangingPunct="0">
        <a:spcBef>
          <a:spcPct val="0"/>
        </a:spcBef>
        <a:spcAft>
          <a:spcPct val="0"/>
        </a:spcAft>
        <a:defRPr sz="2800" b="1">
          <a:solidFill>
            <a:srgbClr val="990000"/>
          </a:solidFill>
          <a:latin typeface="Arial" charset="0"/>
        </a:defRPr>
      </a:lvl3pPr>
      <a:lvl4pPr algn="l" rtl="0" eaLnBrk="0" fontAlgn="base" hangingPunct="0">
        <a:spcBef>
          <a:spcPct val="0"/>
        </a:spcBef>
        <a:spcAft>
          <a:spcPct val="0"/>
        </a:spcAft>
        <a:defRPr sz="2800" b="1">
          <a:solidFill>
            <a:srgbClr val="990000"/>
          </a:solidFill>
          <a:latin typeface="Arial" charset="0"/>
        </a:defRPr>
      </a:lvl4pPr>
      <a:lvl5pPr algn="l" rtl="0" eaLnBrk="0" fontAlgn="base" hangingPunct="0">
        <a:spcBef>
          <a:spcPct val="0"/>
        </a:spcBef>
        <a:spcAft>
          <a:spcPct val="0"/>
        </a:spcAft>
        <a:defRPr sz="2800" b="1">
          <a:solidFill>
            <a:srgbClr val="990000"/>
          </a:solidFill>
          <a:latin typeface="Arial" charset="0"/>
        </a:defRPr>
      </a:lvl5pPr>
      <a:lvl6pPr marL="457200" algn="l" rtl="0" fontAlgn="base">
        <a:spcBef>
          <a:spcPct val="0"/>
        </a:spcBef>
        <a:spcAft>
          <a:spcPct val="0"/>
        </a:spcAft>
        <a:defRPr sz="2800" b="1">
          <a:solidFill>
            <a:schemeClr val="tx2"/>
          </a:solidFill>
          <a:latin typeface="Arial" charset="0"/>
        </a:defRPr>
      </a:lvl6pPr>
      <a:lvl7pPr marL="914400" algn="l" rtl="0" fontAlgn="base">
        <a:spcBef>
          <a:spcPct val="0"/>
        </a:spcBef>
        <a:spcAft>
          <a:spcPct val="0"/>
        </a:spcAft>
        <a:defRPr sz="2800" b="1">
          <a:solidFill>
            <a:schemeClr val="tx2"/>
          </a:solidFill>
          <a:latin typeface="Arial" charset="0"/>
        </a:defRPr>
      </a:lvl7pPr>
      <a:lvl8pPr marL="1371600" algn="l" rtl="0" fontAlgn="base">
        <a:spcBef>
          <a:spcPct val="0"/>
        </a:spcBef>
        <a:spcAft>
          <a:spcPct val="0"/>
        </a:spcAft>
        <a:defRPr sz="2800" b="1">
          <a:solidFill>
            <a:schemeClr val="tx2"/>
          </a:solidFill>
          <a:latin typeface="Arial" charset="0"/>
        </a:defRPr>
      </a:lvl8pPr>
      <a:lvl9pPr marL="1828800" algn="l" rtl="0" fontAlgn="base">
        <a:spcBef>
          <a:spcPct val="0"/>
        </a:spcBef>
        <a:spcAft>
          <a:spcPct val="0"/>
        </a:spcAft>
        <a:defRPr sz="2800" b="1">
          <a:solidFill>
            <a:schemeClr val="tx2"/>
          </a:solidFill>
          <a:latin typeface="Arial" charset="0"/>
        </a:defRPr>
      </a:lvl9pPr>
    </p:titleStyle>
    <p:bodyStyle>
      <a:lvl1pPr marL="342900" indent="-342900" algn="l" rtl="0" eaLnBrk="0" fontAlgn="base" hangingPunct="0">
        <a:spcBef>
          <a:spcPct val="20000"/>
        </a:spcBef>
        <a:spcAft>
          <a:spcPct val="0"/>
        </a:spcAft>
        <a:buClr>
          <a:srgbClr val="445607"/>
        </a:buClr>
        <a:buFont typeface="Wingdings" pitchFamily="2" charset="2"/>
        <a:buChar char="§"/>
        <a:defRPr sz="2400">
          <a:solidFill>
            <a:schemeClr val="tx1"/>
          </a:solidFill>
          <a:latin typeface="+mn-lt"/>
          <a:ea typeface="+mn-ea"/>
          <a:cs typeface="+mn-cs"/>
        </a:defRPr>
      </a:lvl1pPr>
      <a:lvl2pPr marL="742950" indent="-285750" algn="l" rtl="0" eaLnBrk="0" fontAlgn="base" hangingPunct="0">
        <a:spcBef>
          <a:spcPct val="5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o"/>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rneycomputer.com/tdf/presentation/slide10.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arneycomputer.com/tdf/presentation/slide11.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zosdebug.com/presentation/slide11.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arneycomputer.com/tdf/presentation/slide12.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arneycomputer.com/tdf/presentation/slide13.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arneycomputer.com/tdf/presentation/slide14.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arneycomputer.com/tdf/presentation/slide15.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arneycomputer.com/tdf/presentation/slide16.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arneycomputer.com/tdf/presentation/slide17.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arneycomputer.com/tdf/presentation/slide18.htm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arneycomputer.com/tdf/presentation/slide19.html"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rneycomputer.com/tdf/presentation/slide2.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arneycomputer.com/tdf/presentation/slide20.htm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arneycomputer.com/tdf/presentation/slide21.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arneycomputer.com/tdf/presentation/slide22.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arneycomputer.com/tdf/presentation/slide23.html"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arneycomputer.com/tdf/presentation/slide24.htm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arneycomputer.com/tdf/presentation/slide25.html"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zosdebug.com/"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hyperlink" Target="http://www.facebook.com/arneycomputer"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arneycomputer.com/tdf/presentation/slide3.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arneycomputer.com/tdf/presentation/slide4.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arneycomputer.com/tdf/presentation/slide5.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arneycomputer.com/tdf/presentation/slide6.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arneycomputer.com/tdf/presentation/slide7.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arneycomputer.com/tdf/presentation/slide8.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arneycomputer.com/tdf/presentation/slide9.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695005"/>
            <a:ext cx="7772400" cy="1470025"/>
          </a:xfrm>
        </p:spPr>
        <p:txBody>
          <a:bodyPr/>
          <a:lstStyle/>
          <a:p>
            <a:pPr algn="ctr" eaLnBrk="1" hangingPunct="1"/>
            <a:r>
              <a:rPr lang="en-US" sz="3600" dirty="0" smtClean="0"/>
              <a:t>Trap Diagnostic Facility</a:t>
            </a:r>
          </a:p>
        </p:txBody>
      </p:sp>
      <p:sp>
        <p:nvSpPr>
          <p:cNvPr id="2051" name="Rectangle 3"/>
          <p:cNvSpPr>
            <a:spLocks noGrp="1" noChangeArrowheads="1"/>
          </p:cNvSpPr>
          <p:nvPr>
            <p:ph type="subTitle" idx="1"/>
          </p:nvPr>
        </p:nvSpPr>
        <p:spPr>
          <a:xfrm>
            <a:off x="725714" y="3420849"/>
            <a:ext cx="7808686" cy="2326807"/>
          </a:xfrm>
          <a:ln>
            <a:noFill/>
          </a:ln>
        </p:spPr>
        <p:txBody>
          <a:bodyPr/>
          <a:lstStyle/>
          <a:p>
            <a:pPr eaLnBrk="1" hangingPunct="1"/>
            <a:r>
              <a:rPr lang="en-US" dirty="0" smtClean="0"/>
              <a:t>Today’s Software Diagnostic Tool</a:t>
            </a:r>
          </a:p>
          <a:p>
            <a:pPr eaLnBrk="1" hangingPunct="1"/>
            <a:r>
              <a:rPr lang="en-US" dirty="0" smtClean="0"/>
              <a:t> </a:t>
            </a:r>
            <a:r>
              <a:rPr lang="en-US" sz="1800" dirty="0" smtClean="0"/>
              <a:t>with innovative features </a:t>
            </a:r>
            <a:r>
              <a:rPr lang="en-US" sz="1800" dirty="0"/>
              <a:t>for the z/OS software </a:t>
            </a:r>
            <a:r>
              <a:rPr lang="en-US" sz="1800" dirty="0" smtClean="0"/>
              <a:t>developer</a:t>
            </a:r>
            <a:endParaRPr lang="en-US" dirty="0" smtClean="0"/>
          </a:p>
          <a:p>
            <a:pPr eaLnBrk="1" hangingPunct="1"/>
            <a:endParaRPr lang="en-US" dirty="0"/>
          </a:p>
          <a:p>
            <a:pPr eaLnBrk="1" hangingPunct="1"/>
            <a:endParaRPr lang="en-US" dirty="0" smtClean="0"/>
          </a:p>
          <a:p>
            <a:pPr eaLnBrk="1" hangingPunct="1"/>
            <a:r>
              <a:rPr lang="en-US" b="1" dirty="0" smtClean="0"/>
              <a:t>	Arney </a:t>
            </a:r>
            <a:r>
              <a:rPr lang="en-US" b="1" dirty="0" smtClean="0">
                <a:latin typeface="Calibri" pitchFamily="34" charset="0"/>
                <a:cs typeface="Calibri" pitchFamily="34" charset="0"/>
              </a:rPr>
              <a:t>Computer</a:t>
            </a:r>
            <a:r>
              <a:rPr lang="en-US" b="1" dirty="0" smtClean="0"/>
              <a:t> Systems</a:t>
            </a:r>
            <a:endParaRPr lang="en-US" dirty="0">
              <a:solidFill>
                <a:srgbClr val="FF0000"/>
              </a:solidFill>
            </a:endParaRPr>
          </a:p>
          <a:p>
            <a:pPr eaLnBrk="1" hangingPunct="1"/>
            <a:endParaRPr lang="en-US"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1366838"/>
            <a:ext cx="8077200" cy="685800"/>
          </a:xfrm>
        </p:spPr>
        <p:txBody>
          <a:bodyPr/>
          <a:lstStyle/>
          <a:p>
            <a:pPr eaLnBrk="1" hangingPunct="1"/>
            <a:r>
              <a:rPr lang="en-US" dirty="0" smtClean="0"/>
              <a:t>Dynamic Program Intercept: </a:t>
            </a:r>
            <a:br>
              <a:rPr lang="en-US" dirty="0" smtClean="0"/>
            </a:br>
            <a:r>
              <a:rPr lang="en-US" dirty="0" smtClean="0"/>
              <a:t>	</a:t>
            </a:r>
            <a:r>
              <a:rPr lang="en-US" sz="2400" dirty="0" smtClean="0"/>
              <a:t>Inheritance and Pass-Through</a:t>
            </a:r>
          </a:p>
        </p:txBody>
      </p:sp>
      <p:sp>
        <p:nvSpPr>
          <p:cNvPr id="3075" name="Rectangle 3"/>
          <p:cNvSpPr>
            <a:spLocks noGrp="1" noChangeArrowheads="1"/>
          </p:cNvSpPr>
          <p:nvPr>
            <p:ph type="body" idx="1"/>
          </p:nvPr>
        </p:nvSpPr>
        <p:spPr>
          <a:xfrm>
            <a:off x="517071" y="2061256"/>
            <a:ext cx="8229600" cy="4525962"/>
          </a:xfrm>
        </p:spPr>
        <p:txBody>
          <a:bodyPr/>
          <a:lstStyle/>
          <a:p>
            <a:pPr eaLnBrk="1" hangingPunct="1"/>
            <a:endParaRPr lang="en-US" sz="2800" dirty="0" smtClean="0"/>
          </a:p>
          <a:p>
            <a:pPr eaLnBrk="1" hangingPunct="1"/>
            <a:r>
              <a:rPr lang="en-US" sz="2800" dirty="0" smtClean="0"/>
              <a:t>Allows debugging the target program without hooking any of the programs that attach it</a:t>
            </a:r>
          </a:p>
          <a:p>
            <a:pPr eaLnBrk="1" hangingPunct="1"/>
            <a:r>
              <a:rPr lang="en-US" sz="2800" dirty="0" smtClean="0"/>
              <a:t>Target programs that are loaded, linked, or </a:t>
            </a:r>
            <a:r>
              <a:rPr lang="en-US" sz="2800" dirty="0" err="1" smtClean="0"/>
              <a:t>XCTLed</a:t>
            </a:r>
            <a:r>
              <a:rPr lang="en-US" sz="2800" dirty="0" smtClean="0"/>
              <a:t> by inherited task are not hooked</a:t>
            </a:r>
          </a:p>
          <a:p>
            <a:pPr eaLnBrk="1" hangingPunct="1"/>
            <a:r>
              <a:rPr lang="en-US" sz="2800" dirty="0" smtClean="0"/>
              <a:t>Allows debugging shared code without affecting non-debugged tasks</a:t>
            </a:r>
            <a:endParaRPr lang="en-US" sz="2800" dirty="0" smtClean="0">
              <a:solidFill>
                <a:srgbClr val="FF0000"/>
              </a:solidFill>
            </a:endParaRPr>
          </a:p>
          <a:p>
            <a:pPr marL="0" lvl="1" indent="0" eaLnBrk="1" hangingPunct="1">
              <a:spcBef>
                <a:spcPct val="20000"/>
              </a:spcBef>
              <a:buClr>
                <a:srgbClr val="445607"/>
              </a:buClr>
              <a:buNone/>
            </a:pPr>
            <a:endParaRPr lang="en-US" sz="2800" dirty="0" smtClean="0">
              <a:solidFill>
                <a:schemeClr val="tx2"/>
              </a:solidFill>
            </a:endParaRPr>
          </a:p>
          <a:p>
            <a:pPr marL="0" lvl="1" indent="0" algn="ctr" eaLnBrk="1" hangingPunct="1">
              <a:spcBef>
                <a:spcPct val="20000"/>
              </a:spcBef>
              <a:buClr>
                <a:srgbClr val="445607"/>
              </a:buClr>
              <a:buNone/>
            </a:pPr>
            <a:r>
              <a:rPr lang="en-US" sz="2000" u="sng" dirty="0" smtClean="0">
                <a:hlinkClick r:id="rId3"/>
              </a:rPr>
              <a:t>Click for more information</a:t>
            </a:r>
            <a:endParaRPr lang="en-US" sz="2000" dirty="0"/>
          </a:p>
          <a:p>
            <a:pPr lvl="1" eaLnBrk="1" hangingPunct="1"/>
            <a:endParaRPr lang="en-US" sz="2800" dirty="0" smtClean="0"/>
          </a:p>
          <a:p>
            <a:pPr lvl="1" eaLnBrk="1" hangingPunct="1"/>
            <a:endParaRPr lang="en-US" sz="2800" dirty="0" smtClean="0"/>
          </a:p>
        </p:txBody>
      </p:sp>
      <p:sp>
        <p:nvSpPr>
          <p:cNvPr id="2" name="Footer Placeholder 1"/>
          <p:cNvSpPr>
            <a:spLocks noGrp="1"/>
          </p:cNvSpPr>
          <p:nvPr>
            <p:ph type="ftr" sz="quarter" idx="11"/>
          </p:nvPr>
        </p:nvSpPr>
        <p:spPr/>
        <p:txBody>
          <a:bodyPr/>
          <a:lstStyle/>
          <a:p>
            <a:pPr>
              <a:defRPr/>
            </a:pPr>
            <a:r>
              <a:rPr lang="en-US" smtClean="0"/>
              <a:t>Copyright Arney Computer Systems 2012-2014</a:t>
            </a:r>
            <a:endParaRPr lang="en-US"/>
          </a:p>
        </p:txBody>
      </p:sp>
      <p:sp>
        <p:nvSpPr>
          <p:cNvPr id="3" name="Slide Number Placeholder 2"/>
          <p:cNvSpPr>
            <a:spLocks noGrp="1"/>
          </p:cNvSpPr>
          <p:nvPr>
            <p:ph type="sldNum" sz="quarter" idx="12"/>
          </p:nvPr>
        </p:nvSpPr>
        <p:spPr/>
        <p:txBody>
          <a:bodyPr/>
          <a:lstStyle/>
          <a:p>
            <a:pPr>
              <a:defRPr/>
            </a:pPr>
            <a:fld id="{7748ACC4-6E87-4E28-8F25-331EA2A33238}" type="slidenum">
              <a:rPr lang="en-US" smtClean="0"/>
              <a:pPr>
                <a:defRPr/>
              </a:pPr>
              <a:t>10</a:t>
            </a:fld>
            <a:endParaRPr lang="en-US"/>
          </a:p>
        </p:txBody>
      </p:sp>
    </p:spTree>
    <p:extLst>
      <p:ext uri="{BB962C8B-B14F-4D97-AF65-F5344CB8AC3E}">
        <p14:creationId xmlns:p14="http://schemas.microsoft.com/office/powerpoint/2010/main" val="40877161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1366838"/>
            <a:ext cx="8077200" cy="685800"/>
          </a:xfrm>
        </p:spPr>
        <p:txBody>
          <a:bodyPr/>
          <a:lstStyle/>
          <a:p>
            <a:pPr eaLnBrk="1" hangingPunct="1"/>
            <a:r>
              <a:rPr lang="en-US" dirty="0" smtClean="0"/>
              <a:t>ISPF User Interface: </a:t>
            </a:r>
            <a:r>
              <a:rPr lang="en-US" sz="2400" dirty="0" smtClean="0"/>
              <a:t>Menu and Panel Driven</a:t>
            </a:r>
            <a:endParaRPr lang="en-US" dirty="0" smtClean="0"/>
          </a:p>
        </p:txBody>
      </p:sp>
      <p:sp>
        <p:nvSpPr>
          <p:cNvPr id="3075" name="Rectangle 3"/>
          <p:cNvSpPr>
            <a:spLocks noGrp="1" noChangeArrowheads="1"/>
          </p:cNvSpPr>
          <p:nvPr>
            <p:ph type="body" idx="1"/>
          </p:nvPr>
        </p:nvSpPr>
        <p:spPr>
          <a:xfrm>
            <a:off x="546100" y="2017713"/>
            <a:ext cx="8229600" cy="4525962"/>
          </a:xfrm>
          <a:ln>
            <a:noFill/>
          </a:ln>
        </p:spPr>
        <p:txBody>
          <a:bodyPr/>
          <a:lstStyle/>
          <a:p>
            <a:pPr eaLnBrk="1" hangingPunct="1"/>
            <a:r>
              <a:rPr lang="en-US" sz="2800" dirty="0" smtClean="0"/>
              <a:t>Ease of Use</a:t>
            </a:r>
          </a:p>
          <a:p>
            <a:pPr lvl="1" eaLnBrk="1" hangingPunct="1"/>
            <a:r>
              <a:rPr lang="en-US" sz="2800" dirty="0" smtClean="0"/>
              <a:t>Menu items to setup session, gather diagnostics, and perform utility functions</a:t>
            </a:r>
          </a:p>
          <a:p>
            <a:pPr lvl="1" eaLnBrk="1" hangingPunct="1"/>
            <a:r>
              <a:rPr lang="en-US" sz="2800" dirty="0" smtClean="0"/>
              <a:t>Both </a:t>
            </a:r>
            <a:r>
              <a:rPr lang="en-US" sz="2800" dirty="0"/>
              <a:t>line mode </a:t>
            </a:r>
            <a:r>
              <a:rPr lang="en-US" sz="2800" dirty="0" smtClean="0"/>
              <a:t>and </a:t>
            </a:r>
            <a:r>
              <a:rPr lang="en-US" sz="2800" dirty="0"/>
              <a:t>panel driven </a:t>
            </a:r>
            <a:r>
              <a:rPr lang="en-US" sz="2800" dirty="0" smtClean="0"/>
              <a:t>command entry </a:t>
            </a:r>
            <a:endParaRPr lang="en-US" sz="2800" dirty="0"/>
          </a:p>
          <a:p>
            <a:pPr lvl="1" eaLnBrk="1" hangingPunct="1"/>
            <a:r>
              <a:rPr lang="en-US" sz="2800" dirty="0" smtClean="0"/>
              <a:t>Responses are saved in a memory object allowing scrolling of prior responses</a:t>
            </a:r>
            <a:br>
              <a:rPr lang="en-US" sz="2800" dirty="0" smtClean="0"/>
            </a:br>
            <a:endParaRPr lang="en-US" sz="2800" dirty="0"/>
          </a:p>
          <a:p>
            <a:pPr marL="457200" lvl="1" indent="0" algn="ctr" eaLnBrk="1" hangingPunct="1">
              <a:buNone/>
            </a:pPr>
            <a:r>
              <a:rPr lang="en-US" sz="2000" dirty="0" smtClean="0">
                <a:solidFill>
                  <a:srgbClr val="FF0000"/>
                </a:solidFill>
                <a:hlinkClick r:id="rId3"/>
              </a:rPr>
              <a:t>Click for more information</a:t>
            </a:r>
            <a:endParaRPr lang="en-US" sz="2000" dirty="0" smtClean="0">
              <a:solidFill>
                <a:srgbClr val="FF0000"/>
              </a:solidFill>
            </a:endParaRPr>
          </a:p>
          <a:p>
            <a:pPr marL="457200" lvl="1" indent="0" eaLnBrk="1" hangingPunct="1">
              <a:buNone/>
            </a:pPr>
            <a:endParaRPr lang="en-US" sz="2800" dirty="0" smtClean="0">
              <a:solidFill>
                <a:srgbClr val="FF0000"/>
              </a:solidFill>
            </a:endParaRPr>
          </a:p>
          <a:p>
            <a:pPr marL="0" lvl="1" indent="0" eaLnBrk="1" hangingPunct="1">
              <a:spcBef>
                <a:spcPct val="20000"/>
              </a:spcBef>
              <a:buClr>
                <a:srgbClr val="445607"/>
              </a:buClr>
              <a:buNone/>
            </a:pPr>
            <a:r>
              <a:rPr lang="en-US" sz="2800" u="sng" dirty="0" smtClean="0">
                <a:hlinkClick r:id="rId4"/>
              </a:rPr>
              <a:t>Click for more information</a:t>
            </a:r>
            <a:endParaRPr lang="en-US" sz="2800" dirty="0"/>
          </a:p>
          <a:p>
            <a:pPr lvl="1" eaLnBrk="1" hangingPunct="1"/>
            <a:endParaRPr lang="en-US" dirty="0" smtClean="0"/>
          </a:p>
          <a:p>
            <a:pPr lvl="1" eaLnBrk="1" hangingPunct="1"/>
            <a:endParaRPr lang="en-US" sz="2800" dirty="0" smtClean="0"/>
          </a:p>
        </p:txBody>
      </p:sp>
      <p:sp>
        <p:nvSpPr>
          <p:cNvPr id="2" name="Footer Placeholder 1"/>
          <p:cNvSpPr>
            <a:spLocks noGrp="1"/>
          </p:cNvSpPr>
          <p:nvPr>
            <p:ph type="ftr" sz="quarter" idx="11"/>
          </p:nvPr>
        </p:nvSpPr>
        <p:spPr/>
        <p:txBody>
          <a:bodyPr/>
          <a:lstStyle/>
          <a:p>
            <a:pPr>
              <a:defRPr/>
            </a:pPr>
            <a:r>
              <a:rPr lang="en-US" smtClean="0"/>
              <a:t>Copyright Arney Computer Systems 2012-2014</a:t>
            </a:r>
            <a:endParaRPr lang="en-US"/>
          </a:p>
        </p:txBody>
      </p:sp>
      <p:sp>
        <p:nvSpPr>
          <p:cNvPr id="3" name="Slide Number Placeholder 2"/>
          <p:cNvSpPr>
            <a:spLocks noGrp="1"/>
          </p:cNvSpPr>
          <p:nvPr>
            <p:ph type="sldNum" sz="quarter" idx="12"/>
          </p:nvPr>
        </p:nvSpPr>
        <p:spPr/>
        <p:txBody>
          <a:bodyPr/>
          <a:lstStyle/>
          <a:p>
            <a:pPr>
              <a:defRPr/>
            </a:pPr>
            <a:fld id="{7748ACC4-6E87-4E28-8F25-331EA2A33238}" type="slidenum">
              <a:rPr lang="en-US" smtClean="0"/>
              <a:pPr>
                <a:defRPr/>
              </a:pPr>
              <a:t>11</a:t>
            </a:fld>
            <a:endParaRPr lang="en-US"/>
          </a:p>
        </p:txBody>
      </p:sp>
    </p:spTree>
    <p:extLst>
      <p:ext uri="{BB962C8B-B14F-4D97-AF65-F5344CB8AC3E}">
        <p14:creationId xmlns:p14="http://schemas.microsoft.com/office/powerpoint/2010/main" val="12743380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1366838"/>
            <a:ext cx="8077200" cy="685800"/>
          </a:xfrm>
        </p:spPr>
        <p:txBody>
          <a:bodyPr/>
          <a:lstStyle/>
          <a:p>
            <a:pPr eaLnBrk="1" hangingPunct="1"/>
            <a:r>
              <a:rPr lang="en-US" dirty="0" smtClean="0"/>
              <a:t>ISPF User Interface: </a:t>
            </a:r>
            <a:r>
              <a:rPr lang="en-US" sz="2400" dirty="0" smtClean="0"/>
              <a:t>Connecting a Session </a:t>
            </a:r>
            <a:endParaRPr lang="en-US" dirty="0" smtClean="0"/>
          </a:p>
        </p:txBody>
      </p:sp>
      <p:sp>
        <p:nvSpPr>
          <p:cNvPr id="3075" name="Rectangle 3"/>
          <p:cNvSpPr>
            <a:spLocks noGrp="1" noChangeArrowheads="1"/>
          </p:cNvSpPr>
          <p:nvPr>
            <p:ph type="body" idx="1"/>
          </p:nvPr>
        </p:nvSpPr>
        <p:spPr>
          <a:xfrm>
            <a:off x="546100" y="2017713"/>
            <a:ext cx="8229600" cy="4525962"/>
          </a:xfrm>
        </p:spPr>
        <p:txBody>
          <a:bodyPr/>
          <a:lstStyle/>
          <a:p>
            <a:pPr eaLnBrk="1" hangingPunct="1"/>
            <a:endParaRPr lang="en-US" sz="2800" dirty="0" smtClean="0"/>
          </a:p>
          <a:p>
            <a:pPr eaLnBrk="1" hangingPunct="1"/>
            <a:r>
              <a:rPr lang="en-US" sz="2800" dirty="0" smtClean="0"/>
              <a:t>Programs in breakpoints are placed in a system queue</a:t>
            </a:r>
            <a:endParaRPr lang="en-US" sz="2800" dirty="0"/>
          </a:p>
          <a:p>
            <a:pPr eaLnBrk="1" hangingPunct="1"/>
            <a:r>
              <a:rPr lang="en-US" sz="2800" dirty="0" smtClean="0"/>
              <a:t>ISPF list panel shows current list of programs and their status</a:t>
            </a:r>
          </a:p>
          <a:p>
            <a:pPr eaLnBrk="1" hangingPunct="1"/>
            <a:r>
              <a:rPr lang="en-US" sz="2800" dirty="0" smtClean="0"/>
              <a:t>From list, a user can connect, end or release a dispatchable unit</a:t>
            </a:r>
          </a:p>
          <a:p>
            <a:pPr marL="0" lvl="1" indent="0" eaLnBrk="1" hangingPunct="1">
              <a:spcBef>
                <a:spcPct val="20000"/>
              </a:spcBef>
              <a:buClr>
                <a:srgbClr val="445607"/>
              </a:buClr>
              <a:buNone/>
            </a:pPr>
            <a:endParaRPr lang="en-US" sz="2800" dirty="0" smtClean="0">
              <a:solidFill>
                <a:srgbClr val="FF0000"/>
              </a:solidFill>
            </a:endParaRPr>
          </a:p>
          <a:p>
            <a:pPr marL="0" lvl="1" indent="0" algn="ctr" eaLnBrk="1" hangingPunct="1">
              <a:spcBef>
                <a:spcPct val="20000"/>
              </a:spcBef>
              <a:buClr>
                <a:srgbClr val="445607"/>
              </a:buClr>
              <a:buNone/>
            </a:pPr>
            <a:r>
              <a:rPr lang="en-US" sz="2000" u="sng" dirty="0" smtClean="0">
                <a:hlinkClick r:id="rId3"/>
              </a:rPr>
              <a:t>Click for more information</a:t>
            </a:r>
            <a:endParaRPr lang="en-US" sz="2000" dirty="0"/>
          </a:p>
          <a:p>
            <a:pPr lvl="1" eaLnBrk="1" hangingPunct="1"/>
            <a:endParaRPr lang="en-US" sz="2800" dirty="0" smtClean="0"/>
          </a:p>
          <a:p>
            <a:pPr lvl="1" eaLnBrk="1" hangingPunct="1"/>
            <a:endParaRPr lang="en-US" sz="2800" dirty="0" smtClean="0"/>
          </a:p>
        </p:txBody>
      </p:sp>
      <p:sp>
        <p:nvSpPr>
          <p:cNvPr id="2" name="Footer Placeholder 1"/>
          <p:cNvSpPr>
            <a:spLocks noGrp="1"/>
          </p:cNvSpPr>
          <p:nvPr>
            <p:ph type="ftr" sz="quarter" idx="11"/>
          </p:nvPr>
        </p:nvSpPr>
        <p:spPr/>
        <p:txBody>
          <a:bodyPr/>
          <a:lstStyle/>
          <a:p>
            <a:pPr>
              <a:defRPr/>
            </a:pPr>
            <a:r>
              <a:rPr lang="en-US" smtClean="0"/>
              <a:t>Copyright Arney Computer Systems 2012-2014</a:t>
            </a:r>
            <a:endParaRPr lang="en-US"/>
          </a:p>
        </p:txBody>
      </p:sp>
      <p:sp>
        <p:nvSpPr>
          <p:cNvPr id="3" name="Slide Number Placeholder 2"/>
          <p:cNvSpPr>
            <a:spLocks noGrp="1"/>
          </p:cNvSpPr>
          <p:nvPr>
            <p:ph type="sldNum" sz="quarter" idx="12"/>
          </p:nvPr>
        </p:nvSpPr>
        <p:spPr/>
        <p:txBody>
          <a:bodyPr/>
          <a:lstStyle/>
          <a:p>
            <a:pPr>
              <a:defRPr/>
            </a:pPr>
            <a:fld id="{7748ACC4-6E87-4E28-8F25-331EA2A33238}" type="slidenum">
              <a:rPr lang="en-US" smtClean="0"/>
              <a:pPr>
                <a:defRPr/>
              </a:pPr>
              <a:t>12</a:t>
            </a:fld>
            <a:endParaRPr lang="en-US"/>
          </a:p>
        </p:txBody>
      </p:sp>
    </p:spTree>
    <p:extLst>
      <p:ext uri="{BB962C8B-B14F-4D97-AF65-F5344CB8AC3E}">
        <p14:creationId xmlns:p14="http://schemas.microsoft.com/office/powerpoint/2010/main" val="25602885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1366838"/>
            <a:ext cx="8077200" cy="685800"/>
          </a:xfrm>
        </p:spPr>
        <p:txBody>
          <a:bodyPr/>
          <a:lstStyle/>
          <a:p>
            <a:pPr eaLnBrk="1" hangingPunct="1"/>
            <a:r>
              <a:rPr lang="en-US" dirty="0" smtClean="0"/>
              <a:t>ISPF User Interface: </a:t>
            </a:r>
            <a:r>
              <a:rPr lang="en-US" sz="2400" dirty="0" smtClean="0"/>
              <a:t>Targeting Subtasks and Shared Code</a:t>
            </a:r>
            <a:endParaRPr lang="en-US" dirty="0" smtClean="0"/>
          </a:p>
        </p:txBody>
      </p:sp>
      <p:sp>
        <p:nvSpPr>
          <p:cNvPr id="3075" name="Rectangle 3"/>
          <p:cNvSpPr>
            <a:spLocks noGrp="1" noChangeArrowheads="1"/>
          </p:cNvSpPr>
          <p:nvPr>
            <p:ph type="body" idx="1"/>
          </p:nvPr>
        </p:nvSpPr>
        <p:spPr>
          <a:xfrm>
            <a:off x="546100" y="2017713"/>
            <a:ext cx="8229600" cy="4525962"/>
          </a:xfrm>
        </p:spPr>
        <p:txBody>
          <a:bodyPr/>
          <a:lstStyle/>
          <a:p>
            <a:pPr eaLnBrk="1" hangingPunct="1"/>
            <a:endParaRPr lang="en-US" sz="2800" dirty="0" smtClean="0"/>
          </a:p>
          <a:p>
            <a:pPr eaLnBrk="1" hangingPunct="1"/>
            <a:r>
              <a:rPr lang="en-US" sz="2800" dirty="0" smtClean="0"/>
              <a:t>Program intercept command allows specifying target programs for SVC/PC screening</a:t>
            </a:r>
            <a:endParaRPr lang="en-US" sz="2800" dirty="0"/>
          </a:p>
          <a:p>
            <a:pPr eaLnBrk="1" hangingPunct="1"/>
            <a:r>
              <a:rPr lang="en-US" sz="2800" dirty="0" smtClean="0"/>
              <a:t>Program identification command allows specifying shared code (private and common) and unidentified code</a:t>
            </a:r>
          </a:p>
          <a:p>
            <a:pPr eaLnBrk="1" hangingPunct="1"/>
            <a:r>
              <a:rPr lang="en-US" sz="2800" dirty="0" smtClean="0"/>
              <a:t>Target programs that are loaded, linked, or </a:t>
            </a:r>
            <a:r>
              <a:rPr lang="en-US" sz="2800" dirty="0" err="1" smtClean="0"/>
              <a:t>xctled</a:t>
            </a:r>
            <a:r>
              <a:rPr lang="en-US" sz="2800" dirty="0" smtClean="0"/>
              <a:t> by inherited task are not hooked</a:t>
            </a:r>
          </a:p>
          <a:p>
            <a:pPr marL="0" lvl="1" indent="0" eaLnBrk="1" hangingPunct="1">
              <a:spcBef>
                <a:spcPct val="20000"/>
              </a:spcBef>
              <a:buClr>
                <a:srgbClr val="445607"/>
              </a:buClr>
              <a:buNone/>
            </a:pPr>
            <a:endParaRPr lang="en-US" sz="2800" dirty="0" smtClean="0">
              <a:solidFill>
                <a:srgbClr val="FF0000"/>
              </a:solidFill>
            </a:endParaRPr>
          </a:p>
          <a:p>
            <a:pPr marL="0" lvl="1" indent="0" algn="ctr" eaLnBrk="1" hangingPunct="1">
              <a:spcBef>
                <a:spcPct val="20000"/>
              </a:spcBef>
              <a:buClr>
                <a:srgbClr val="445607"/>
              </a:buClr>
              <a:buNone/>
            </a:pPr>
            <a:r>
              <a:rPr lang="en-US" sz="2000" u="sng" dirty="0" smtClean="0">
                <a:hlinkClick r:id="rId3"/>
              </a:rPr>
              <a:t>Click for more information</a:t>
            </a:r>
            <a:endParaRPr lang="en-US" sz="2000" dirty="0"/>
          </a:p>
          <a:p>
            <a:pPr lvl="1" eaLnBrk="1" hangingPunct="1"/>
            <a:endParaRPr lang="en-US" sz="2800" dirty="0" smtClean="0"/>
          </a:p>
          <a:p>
            <a:pPr lvl="1" eaLnBrk="1" hangingPunct="1"/>
            <a:endParaRPr lang="en-US" sz="2800" dirty="0" smtClean="0"/>
          </a:p>
        </p:txBody>
      </p:sp>
      <p:sp>
        <p:nvSpPr>
          <p:cNvPr id="2" name="Footer Placeholder 1"/>
          <p:cNvSpPr>
            <a:spLocks noGrp="1"/>
          </p:cNvSpPr>
          <p:nvPr>
            <p:ph type="ftr" sz="quarter" idx="11"/>
          </p:nvPr>
        </p:nvSpPr>
        <p:spPr/>
        <p:txBody>
          <a:bodyPr/>
          <a:lstStyle/>
          <a:p>
            <a:pPr>
              <a:defRPr/>
            </a:pPr>
            <a:r>
              <a:rPr lang="en-US" smtClean="0"/>
              <a:t>Copyright Arney Computer Systems 2012-2014</a:t>
            </a:r>
            <a:endParaRPr lang="en-US"/>
          </a:p>
        </p:txBody>
      </p:sp>
      <p:sp>
        <p:nvSpPr>
          <p:cNvPr id="3" name="Slide Number Placeholder 2"/>
          <p:cNvSpPr>
            <a:spLocks noGrp="1"/>
          </p:cNvSpPr>
          <p:nvPr>
            <p:ph type="sldNum" sz="quarter" idx="12"/>
          </p:nvPr>
        </p:nvSpPr>
        <p:spPr/>
        <p:txBody>
          <a:bodyPr/>
          <a:lstStyle/>
          <a:p>
            <a:pPr>
              <a:defRPr/>
            </a:pPr>
            <a:fld id="{7748ACC4-6E87-4E28-8F25-331EA2A33238}" type="slidenum">
              <a:rPr lang="en-US" smtClean="0"/>
              <a:pPr>
                <a:defRPr/>
              </a:pPr>
              <a:t>13</a:t>
            </a:fld>
            <a:endParaRPr lang="en-US"/>
          </a:p>
        </p:txBody>
      </p:sp>
    </p:spTree>
    <p:extLst>
      <p:ext uri="{BB962C8B-B14F-4D97-AF65-F5344CB8AC3E}">
        <p14:creationId xmlns:p14="http://schemas.microsoft.com/office/powerpoint/2010/main" val="3651828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1366838"/>
            <a:ext cx="8077200" cy="685800"/>
          </a:xfrm>
        </p:spPr>
        <p:txBody>
          <a:bodyPr/>
          <a:lstStyle/>
          <a:p>
            <a:pPr eaLnBrk="1" hangingPunct="1"/>
            <a:r>
              <a:rPr lang="en-US" dirty="0" smtClean="0"/>
              <a:t>ISPF User Interface: </a:t>
            </a:r>
            <a:r>
              <a:rPr lang="en-US" sz="2400" dirty="0"/>
              <a:t>Symbols</a:t>
            </a:r>
            <a:r>
              <a:rPr lang="en-US" dirty="0"/>
              <a:t/>
            </a:r>
            <a:br>
              <a:rPr lang="en-US" dirty="0"/>
            </a:br>
            <a:endParaRPr lang="en-US" dirty="0" smtClean="0"/>
          </a:p>
        </p:txBody>
      </p:sp>
      <p:sp>
        <p:nvSpPr>
          <p:cNvPr id="3075" name="Rectangle 3"/>
          <p:cNvSpPr>
            <a:spLocks noGrp="1" noChangeArrowheads="1"/>
          </p:cNvSpPr>
          <p:nvPr>
            <p:ph type="body" idx="1"/>
          </p:nvPr>
        </p:nvSpPr>
        <p:spPr>
          <a:xfrm>
            <a:off x="546100" y="2017713"/>
            <a:ext cx="8229600" cy="4525962"/>
          </a:xfrm>
        </p:spPr>
        <p:txBody>
          <a:bodyPr/>
          <a:lstStyle/>
          <a:p>
            <a:pPr lvl="1" eaLnBrk="1" hangingPunct="1"/>
            <a:r>
              <a:rPr lang="en-US" sz="2800" dirty="0" smtClean="0"/>
              <a:t>Programs are automatically assigned symbols</a:t>
            </a:r>
          </a:p>
          <a:p>
            <a:pPr lvl="1" eaLnBrk="1" hangingPunct="1"/>
            <a:r>
              <a:rPr lang="en-US" sz="2800" dirty="0" smtClean="0"/>
              <a:t>Can be user defined  </a:t>
            </a:r>
          </a:p>
          <a:p>
            <a:pPr lvl="1" eaLnBrk="1" hangingPunct="1"/>
            <a:r>
              <a:rPr lang="en-US" sz="2800" dirty="0" smtClean="0"/>
              <a:t>Can be used in any command instead of an absolute value</a:t>
            </a:r>
          </a:p>
          <a:p>
            <a:pPr lvl="1" eaLnBrk="1" hangingPunct="1"/>
            <a:r>
              <a:rPr lang="en-US" sz="2800" dirty="0" smtClean="0"/>
              <a:t>Can have properties: Name, Value, PC#, ASN, Length</a:t>
            </a:r>
          </a:p>
          <a:p>
            <a:pPr lvl="1" eaLnBrk="1" hangingPunct="1"/>
            <a:r>
              <a:rPr lang="en-US" sz="2800" dirty="0" smtClean="0"/>
              <a:t>Makes a recorded session reusable </a:t>
            </a:r>
          </a:p>
          <a:p>
            <a:pPr marL="457200" lvl="1" indent="0" algn="ctr" eaLnBrk="1" hangingPunct="1">
              <a:buNone/>
            </a:pPr>
            <a:r>
              <a:rPr lang="en-US" sz="2000" u="sng" dirty="0">
                <a:hlinkClick r:id="rId3"/>
              </a:rPr>
              <a:t>Click for more information</a:t>
            </a:r>
            <a:endParaRPr lang="en-US" sz="2000" dirty="0"/>
          </a:p>
          <a:p>
            <a:pPr lvl="1" eaLnBrk="1" hangingPunct="1"/>
            <a:endParaRPr lang="en-US" sz="2800" dirty="0">
              <a:solidFill>
                <a:srgbClr val="FF0000"/>
              </a:solidFill>
            </a:endParaRPr>
          </a:p>
          <a:p>
            <a:pPr marL="0" lvl="1" indent="0" eaLnBrk="1" hangingPunct="1">
              <a:spcBef>
                <a:spcPct val="20000"/>
              </a:spcBef>
              <a:buClr>
                <a:srgbClr val="445607"/>
              </a:buClr>
              <a:buNone/>
            </a:pPr>
            <a:endParaRPr lang="en-US" sz="2800" dirty="0" smtClean="0">
              <a:solidFill>
                <a:schemeClr val="tx2"/>
              </a:solidFill>
            </a:endParaRPr>
          </a:p>
        </p:txBody>
      </p:sp>
      <p:sp>
        <p:nvSpPr>
          <p:cNvPr id="2" name="Footer Placeholder 1"/>
          <p:cNvSpPr>
            <a:spLocks noGrp="1"/>
          </p:cNvSpPr>
          <p:nvPr>
            <p:ph type="ftr" sz="quarter" idx="11"/>
          </p:nvPr>
        </p:nvSpPr>
        <p:spPr/>
        <p:txBody>
          <a:bodyPr/>
          <a:lstStyle/>
          <a:p>
            <a:pPr>
              <a:defRPr/>
            </a:pPr>
            <a:r>
              <a:rPr lang="en-US" smtClean="0"/>
              <a:t>Copyright Arney Computer Systems 2012-2014</a:t>
            </a:r>
            <a:endParaRPr lang="en-US"/>
          </a:p>
        </p:txBody>
      </p:sp>
      <p:sp>
        <p:nvSpPr>
          <p:cNvPr id="3" name="Slide Number Placeholder 2"/>
          <p:cNvSpPr>
            <a:spLocks noGrp="1"/>
          </p:cNvSpPr>
          <p:nvPr>
            <p:ph type="sldNum" sz="quarter" idx="12"/>
          </p:nvPr>
        </p:nvSpPr>
        <p:spPr/>
        <p:txBody>
          <a:bodyPr/>
          <a:lstStyle/>
          <a:p>
            <a:pPr>
              <a:defRPr/>
            </a:pPr>
            <a:fld id="{7748ACC4-6E87-4E28-8F25-331EA2A33238}" type="slidenum">
              <a:rPr lang="en-US" smtClean="0"/>
              <a:pPr>
                <a:defRPr/>
              </a:pPr>
              <a:t>14</a:t>
            </a:fld>
            <a:endParaRPr lang="en-US"/>
          </a:p>
        </p:txBody>
      </p:sp>
    </p:spTree>
    <p:extLst>
      <p:ext uri="{BB962C8B-B14F-4D97-AF65-F5344CB8AC3E}">
        <p14:creationId xmlns:p14="http://schemas.microsoft.com/office/powerpoint/2010/main" val="34196013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1366838"/>
            <a:ext cx="8077200" cy="685800"/>
          </a:xfrm>
        </p:spPr>
        <p:txBody>
          <a:bodyPr/>
          <a:lstStyle/>
          <a:p>
            <a:pPr eaLnBrk="1" hangingPunct="1"/>
            <a:r>
              <a:rPr lang="en-US" dirty="0"/>
              <a:t>ISPF User Interface: </a:t>
            </a:r>
            <a:r>
              <a:rPr lang="en-US" sz="2400" dirty="0"/>
              <a:t>Single </a:t>
            </a:r>
            <a:r>
              <a:rPr lang="en-US" sz="2400" dirty="0" smtClean="0"/>
              <a:t>Step </a:t>
            </a:r>
            <a:endParaRPr lang="en-US" dirty="0" smtClean="0"/>
          </a:p>
        </p:txBody>
      </p:sp>
      <p:sp>
        <p:nvSpPr>
          <p:cNvPr id="3075" name="Rectangle 3"/>
          <p:cNvSpPr>
            <a:spLocks noGrp="1" noChangeArrowheads="1"/>
          </p:cNvSpPr>
          <p:nvPr>
            <p:ph type="body" idx="1"/>
          </p:nvPr>
        </p:nvSpPr>
        <p:spPr>
          <a:xfrm>
            <a:off x="546100" y="2017713"/>
            <a:ext cx="8229600" cy="4525962"/>
          </a:xfrm>
        </p:spPr>
        <p:txBody>
          <a:bodyPr/>
          <a:lstStyle/>
          <a:p>
            <a:pPr lvl="1" eaLnBrk="1" hangingPunct="1"/>
            <a:r>
              <a:rPr lang="en-US" sz="2800" dirty="0" smtClean="0"/>
              <a:t>Allows the tracing of a program, instruction by instruction</a:t>
            </a:r>
          </a:p>
          <a:p>
            <a:pPr lvl="1" eaLnBrk="1" hangingPunct="1"/>
            <a:r>
              <a:rPr lang="en-US" sz="2800" dirty="0" smtClean="0"/>
              <a:t>Supports Program Call (PC) and Program Returns (PR)</a:t>
            </a:r>
          </a:p>
          <a:p>
            <a:pPr lvl="1" eaLnBrk="1" hangingPunct="1"/>
            <a:r>
              <a:rPr lang="en-US" sz="2800" dirty="0" smtClean="0"/>
              <a:t>Ranges can be specified to limit the trace to one or more address ranges</a:t>
            </a:r>
          </a:p>
          <a:p>
            <a:pPr lvl="1" eaLnBrk="1" hangingPunct="1"/>
            <a:r>
              <a:rPr lang="en-US" sz="2800" dirty="0" smtClean="0"/>
              <a:t>Automatically skips calls into system code</a:t>
            </a:r>
            <a:br>
              <a:rPr lang="en-US" sz="2800" dirty="0" smtClean="0"/>
            </a:br>
            <a:endParaRPr lang="en-US" sz="2800" dirty="0" smtClean="0"/>
          </a:p>
          <a:p>
            <a:pPr marL="0" lvl="1" indent="0" algn="ctr" eaLnBrk="1" hangingPunct="1">
              <a:spcBef>
                <a:spcPct val="20000"/>
              </a:spcBef>
              <a:buClr>
                <a:srgbClr val="445607"/>
              </a:buClr>
              <a:buNone/>
            </a:pPr>
            <a:r>
              <a:rPr lang="en-US" sz="2000" u="sng" dirty="0" smtClean="0">
                <a:hlinkClick r:id="rId3"/>
              </a:rPr>
              <a:t>Click for more information</a:t>
            </a:r>
            <a:endParaRPr lang="en-US" sz="2000" dirty="0" smtClean="0"/>
          </a:p>
          <a:p>
            <a:pPr lvl="1" eaLnBrk="1" hangingPunct="1"/>
            <a:endParaRPr lang="en-US" sz="2800" dirty="0" smtClean="0"/>
          </a:p>
        </p:txBody>
      </p:sp>
      <p:sp>
        <p:nvSpPr>
          <p:cNvPr id="2" name="Footer Placeholder 1"/>
          <p:cNvSpPr>
            <a:spLocks noGrp="1"/>
          </p:cNvSpPr>
          <p:nvPr>
            <p:ph type="ftr" sz="quarter" idx="11"/>
          </p:nvPr>
        </p:nvSpPr>
        <p:spPr/>
        <p:txBody>
          <a:bodyPr/>
          <a:lstStyle/>
          <a:p>
            <a:pPr>
              <a:defRPr/>
            </a:pPr>
            <a:r>
              <a:rPr lang="en-US" smtClean="0"/>
              <a:t>Copyright Arney Computer Systems 2012-2014</a:t>
            </a:r>
            <a:endParaRPr lang="en-US"/>
          </a:p>
        </p:txBody>
      </p:sp>
      <p:sp>
        <p:nvSpPr>
          <p:cNvPr id="3" name="Slide Number Placeholder 2"/>
          <p:cNvSpPr>
            <a:spLocks noGrp="1"/>
          </p:cNvSpPr>
          <p:nvPr>
            <p:ph type="sldNum" sz="quarter" idx="12"/>
          </p:nvPr>
        </p:nvSpPr>
        <p:spPr/>
        <p:txBody>
          <a:bodyPr/>
          <a:lstStyle/>
          <a:p>
            <a:pPr>
              <a:defRPr/>
            </a:pPr>
            <a:fld id="{7748ACC4-6E87-4E28-8F25-331EA2A33238}" type="slidenum">
              <a:rPr lang="en-US" smtClean="0"/>
              <a:pPr>
                <a:defRPr/>
              </a:pPr>
              <a:t>15</a:t>
            </a:fld>
            <a:endParaRPr lang="en-US"/>
          </a:p>
        </p:txBody>
      </p:sp>
    </p:spTree>
    <p:extLst>
      <p:ext uri="{BB962C8B-B14F-4D97-AF65-F5344CB8AC3E}">
        <p14:creationId xmlns:p14="http://schemas.microsoft.com/office/powerpoint/2010/main" val="21670029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1366838"/>
            <a:ext cx="8077200" cy="685800"/>
          </a:xfrm>
        </p:spPr>
        <p:txBody>
          <a:bodyPr/>
          <a:lstStyle/>
          <a:p>
            <a:pPr eaLnBrk="1" hangingPunct="1"/>
            <a:r>
              <a:rPr lang="en-US" dirty="0"/>
              <a:t>ISPF User Interface: </a:t>
            </a:r>
            <a:r>
              <a:rPr lang="en-US" dirty="0" smtClean="0"/>
              <a:t> </a:t>
            </a:r>
            <a:r>
              <a:rPr lang="en-US" sz="2400" dirty="0" smtClean="0"/>
              <a:t>Breakpoints</a:t>
            </a:r>
          </a:p>
        </p:txBody>
      </p:sp>
      <p:sp>
        <p:nvSpPr>
          <p:cNvPr id="3075" name="Rectangle 3"/>
          <p:cNvSpPr>
            <a:spLocks noGrp="1" noChangeArrowheads="1"/>
          </p:cNvSpPr>
          <p:nvPr>
            <p:ph type="body" idx="1"/>
          </p:nvPr>
        </p:nvSpPr>
        <p:spPr>
          <a:xfrm>
            <a:off x="546100" y="2017713"/>
            <a:ext cx="8229600" cy="4525962"/>
          </a:xfrm>
        </p:spPr>
        <p:txBody>
          <a:bodyPr/>
          <a:lstStyle/>
          <a:p>
            <a:pPr lvl="1" eaLnBrk="1" hangingPunct="1"/>
            <a:r>
              <a:rPr lang="en-US" sz="2800" dirty="0" smtClean="0"/>
              <a:t>Setting breakpoints allow stopping a program at designated points</a:t>
            </a:r>
          </a:p>
          <a:p>
            <a:pPr lvl="2" eaLnBrk="1" hangingPunct="1">
              <a:buFont typeface="Wingdings" pitchFamily="2" charset="2"/>
              <a:buChar char="§"/>
            </a:pPr>
            <a:r>
              <a:rPr lang="en-US" sz="2800" dirty="0" smtClean="0"/>
              <a:t>Can be set by placing the TDFHOOK macro in the program source</a:t>
            </a:r>
          </a:p>
          <a:p>
            <a:pPr lvl="2" eaLnBrk="1" hangingPunct="1">
              <a:buFont typeface="Wingdings" pitchFamily="2" charset="2"/>
              <a:buChar char="§"/>
            </a:pPr>
            <a:r>
              <a:rPr lang="en-US" sz="2800" dirty="0" smtClean="0"/>
              <a:t>Can be set via command</a:t>
            </a:r>
          </a:p>
          <a:p>
            <a:pPr lvl="1" eaLnBrk="1" hangingPunct="1"/>
            <a:r>
              <a:rPr lang="en-US" sz="2800" dirty="0" smtClean="0"/>
              <a:t>A command breakpoint is single use and removed when encountered</a:t>
            </a:r>
          </a:p>
          <a:p>
            <a:pPr marL="0" lvl="1" indent="0" eaLnBrk="1" hangingPunct="1">
              <a:spcBef>
                <a:spcPct val="20000"/>
              </a:spcBef>
              <a:buClr>
                <a:srgbClr val="445607"/>
              </a:buClr>
              <a:buNone/>
            </a:pPr>
            <a:endParaRPr lang="en-US" sz="2800" dirty="0" smtClean="0">
              <a:solidFill>
                <a:srgbClr val="FF0000"/>
              </a:solidFill>
            </a:endParaRPr>
          </a:p>
          <a:p>
            <a:pPr marL="0" lvl="1" indent="0" algn="ctr" eaLnBrk="1" hangingPunct="1">
              <a:spcBef>
                <a:spcPct val="20000"/>
              </a:spcBef>
              <a:buClr>
                <a:srgbClr val="445607"/>
              </a:buClr>
              <a:buNone/>
            </a:pPr>
            <a:r>
              <a:rPr lang="en-US" sz="2000" u="sng" dirty="0" smtClean="0">
                <a:hlinkClick r:id="rId3"/>
              </a:rPr>
              <a:t>Click for more information</a:t>
            </a:r>
            <a:endParaRPr lang="en-US" sz="2000" dirty="0"/>
          </a:p>
          <a:p>
            <a:pPr lvl="1" eaLnBrk="1" hangingPunct="1"/>
            <a:endParaRPr lang="en-US" sz="2800" dirty="0" smtClean="0"/>
          </a:p>
        </p:txBody>
      </p:sp>
      <p:sp>
        <p:nvSpPr>
          <p:cNvPr id="2" name="Footer Placeholder 1"/>
          <p:cNvSpPr>
            <a:spLocks noGrp="1"/>
          </p:cNvSpPr>
          <p:nvPr>
            <p:ph type="ftr" sz="quarter" idx="11"/>
          </p:nvPr>
        </p:nvSpPr>
        <p:spPr/>
        <p:txBody>
          <a:bodyPr/>
          <a:lstStyle/>
          <a:p>
            <a:pPr>
              <a:defRPr/>
            </a:pPr>
            <a:r>
              <a:rPr lang="en-US" smtClean="0"/>
              <a:t>Copyright Arney Computer Systems 2012-2014</a:t>
            </a:r>
            <a:endParaRPr lang="en-US"/>
          </a:p>
        </p:txBody>
      </p:sp>
      <p:sp>
        <p:nvSpPr>
          <p:cNvPr id="3" name="Slide Number Placeholder 2"/>
          <p:cNvSpPr>
            <a:spLocks noGrp="1"/>
          </p:cNvSpPr>
          <p:nvPr>
            <p:ph type="sldNum" sz="quarter" idx="12"/>
          </p:nvPr>
        </p:nvSpPr>
        <p:spPr/>
        <p:txBody>
          <a:bodyPr/>
          <a:lstStyle/>
          <a:p>
            <a:pPr>
              <a:defRPr/>
            </a:pPr>
            <a:fld id="{7748ACC4-6E87-4E28-8F25-331EA2A33238}" type="slidenum">
              <a:rPr lang="en-US" smtClean="0"/>
              <a:pPr>
                <a:defRPr/>
              </a:pPr>
              <a:t>16</a:t>
            </a:fld>
            <a:endParaRPr lang="en-US"/>
          </a:p>
        </p:txBody>
      </p:sp>
    </p:spTree>
    <p:extLst>
      <p:ext uri="{BB962C8B-B14F-4D97-AF65-F5344CB8AC3E}">
        <p14:creationId xmlns:p14="http://schemas.microsoft.com/office/powerpoint/2010/main" val="21670029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1366838"/>
            <a:ext cx="8077200" cy="685800"/>
          </a:xfrm>
        </p:spPr>
        <p:txBody>
          <a:bodyPr/>
          <a:lstStyle/>
          <a:p>
            <a:pPr eaLnBrk="1" hangingPunct="1"/>
            <a:r>
              <a:rPr lang="en-US" dirty="0"/>
              <a:t>ISPF User Interface: </a:t>
            </a:r>
            <a:r>
              <a:rPr lang="en-US" sz="2400" dirty="0"/>
              <a:t>Triggers</a:t>
            </a:r>
            <a:r>
              <a:rPr lang="en-US" dirty="0"/>
              <a:t/>
            </a:r>
            <a:br>
              <a:rPr lang="en-US" dirty="0"/>
            </a:br>
            <a:endParaRPr lang="en-US" dirty="0" smtClean="0"/>
          </a:p>
        </p:txBody>
      </p:sp>
      <p:sp>
        <p:nvSpPr>
          <p:cNvPr id="3075" name="Rectangle 3"/>
          <p:cNvSpPr>
            <a:spLocks noGrp="1" noChangeArrowheads="1"/>
          </p:cNvSpPr>
          <p:nvPr>
            <p:ph type="body" idx="1"/>
          </p:nvPr>
        </p:nvSpPr>
        <p:spPr>
          <a:xfrm>
            <a:off x="546100" y="2017713"/>
            <a:ext cx="8229600" cy="4525962"/>
          </a:xfrm>
        </p:spPr>
        <p:txBody>
          <a:bodyPr/>
          <a:lstStyle/>
          <a:p>
            <a:pPr lvl="1" eaLnBrk="1" hangingPunct="1"/>
            <a:r>
              <a:rPr lang="en-US" sz="2800" dirty="0" smtClean="0"/>
              <a:t>Triggers are breakpoints that trigger setting another breakpoint</a:t>
            </a:r>
          </a:p>
          <a:p>
            <a:pPr lvl="1" eaLnBrk="1" hangingPunct="1"/>
            <a:r>
              <a:rPr lang="en-US" sz="2800" dirty="0" smtClean="0"/>
              <a:t>Used to set a breakpoint in common code when called from a specific point</a:t>
            </a:r>
          </a:p>
          <a:p>
            <a:pPr lvl="1" eaLnBrk="1" hangingPunct="1"/>
            <a:r>
              <a:rPr lang="en-US" sz="2800" dirty="0" smtClean="0"/>
              <a:t>Can only be set by command</a:t>
            </a:r>
            <a:endParaRPr lang="en-US" sz="2800" dirty="0"/>
          </a:p>
          <a:p>
            <a:pPr lvl="1" eaLnBrk="1" hangingPunct="1"/>
            <a:endParaRPr lang="en-US" sz="2800" dirty="0" smtClean="0"/>
          </a:p>
          <a:p>
            <a:pPr lvl="1" eaLnBrk="1" hangingPunct="1"/>
            <a:endParaRPr lang="en-US" sz="2800" dirty="0"/>
          </a:p>
          <a:p>
            <a:pPr marL="0" lvl="1" indent="0" algn="ctr" eaLnBrk="1" hangingPunct="1">
              <a:spcBef>
                <a:spcPct val="20000"/>
              </a:spcBef>
              <a:buClr>
                <a:srgbClr val="445607"/>
              </a:buClr>
              <a:buNone/>
            </a:pPr>
            <a:r>
              <a:rPr lang="en-US" sz="2000" u="sng" dirty="0" smtClean="0">
                <a:hlinkClick r:id="rId3"/>
              </a:rPr>
              <a:t>Click for more information</a:t>
            </a:r>
            <a:endParaRPr lang="en-US" sz="2000" dirty="0"/>
          </a:p>
          <a:p>
            <a:pPr lvl="1" eaLnBrk="1" hangingPunct="1"/>
            <a:endParaRPr lang="en-US" sz="2800" dirty="0" smtClean="0"/>
          </a:p>
        </p:txBody>
      </p:sp>
      <p:sp>
        <p:nvSpPr>
          <p:cNvPr id="2" name="Footer Placeholder 1"/>
          <p:cNvSpPr>
            <a:spLocks noGrp="1"/>
          </p:cNvSpPr>
          <p:nvPr>
            <p:ph type="ftr" sz="quarter" idx="11"/>
          </p:nvPr>
        </p:nvSpPr>
        <p:spPr/>
        <p:txBody>
          <a:bodyPr/>
          <a:lstStyle/>
          <a:p>
            <a:pPr>
              <a:defRPr/>
            </a:pPr>
            <a:r>
              <a:rPr lang="en-US" smtClean="0"/>
              <a:t>Copyright Arney Computer Systems 2012-2014</a:t>
            </a:r>
            <a:endParaRPr lang="en-US"/>
          </a:p>
        </p:txBody>
      </p:sp>
      <p:sp>
        <p:nvSpPr>
          <p:cNvPr id="3" name="Slide Number Placeholder 2"/>
          <p:cNvSpPr>
            <a:spLocks noGrp="1"/>
          </p:cNvSpPr>
          <p:nvPr>
            <p:ph type="sldNum" sz="quarter" idx="12"/>
          </p:nvPr>
        </p:nvSpPr>
        <p:spPr/>
        <p:txBody>
          <a:bodyPr/>
          <a:lstStyle/>
          <a:p>
            <a:pPr>
              <a:defRPr/>
            </a:pPr>
            <a:fld id="{7748ACC4-6E87-4E28-8F25-331EA2A33238}" type="slidenum">
              <a:rPr lang="en-US" smtClean="0"/>
              <a:pPr>
                <a:defRPr/>
              </a:pPr>
              <a:t>17</a:t>
            </a:fld>
            <a:endParaRPr lang="en-US"/>
          </a:p>
        </p:txBody>
      </p:sp>
    </p:spTree>
    <p:extLst>
      <p:ext uri="{BB962C8B-B14F-4D97-AF65-F5344CB8AC3E}">
        <p14:creationId xmlns:p14="http://schemas.microsoft.com/office/powerpoint/2010/main" val="21670029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1366838"/>
            <a:ext cx="8077200" cy="685800"/>
          </a:xfrm>
        </p:spPr>
        <p:txBody>
          <a:bodyPr/>
          <a:lstStyle/>
          <a:p>
            <a:pPr eaLnBrk="1" hangingPunct="1"/>
            <a:r>
              <a:rPr lang="en-US" dirty="0" smtClean="0"/>
              <a:t>ISPF User Interface: </a:t>
            </a:r>
            <a:r>
              <a:rPr lang="en-US" sz="2400" dirty="0" smtClean="0"/>
              <a:t>Displaying storage</a:t>
            </a:r>
            <a:r>
              <a:rPr lang="en-US" dirty="0"/>
              <a:t/>
            </a:r>
            <a:br>
              <a:rPr lang="en-US" dirty="0"/>
            </a:br>
            <a:endParaRPr lang="en-US" dirty="0" smtClean="0"/>
          </a:p>
        </p:txBody>
      </p:sp>
      <p:sp>
        <p:nvSpPr>
          <p:cNvPr id="3075" name="Rectangle 3"/>
          <p:cNvSpPr>
            <a:spLocks noGrp="1" noChangeArrowheads="1"/>
          </p:cNvSpPr>
          <p:nvPr>
            <p:ph type="body" idx="1"/>
          </p:nvPr>
        </p:nvSpPr>
        <p:spPr>
          <a:xfrm>
            <a:off x="546100" y="2017713"/>
            <a:ext cx="8229600" cy="4525962"/>
          </a:xfrm>
        </p:spPr>
        <p:txBody>
          <a:bodyPr/>
          <a:lstStyle/>
          <a:p>
            <a:pPr lvl="1" eaLnBrk="1" hangingPunct="1"/>
            <a:r>
              <a:rPr lang="en-US" sz="2800" dirty="0" smtClean="0"/>
              <a:t>Any storage accessible by the debugged task can be displayed</a:t>
            </a:r>
          </a:p>
          <a:p>
            <a:pPr lvl="1" eaLnBrk="1" hangingPunct="1"/>
            <a:r>
              <a:rPr lang="en-US" sz="2800" dirty="0" smtClean="0"/>
              <a:t>Many MVS control blocks can be formatted using the </a:t>
            </a:r>
            <a:r>
              <a:rPr lang="en-US" sz="2800" b="1" dirty="0" smtClean="0"/>
              <a:t>AS</a:t>
            </a:r>
            <a:r>
              <a:rPr lang="en-US" sz="2800" dirty="0" smtClean="0"/>
              <a:t> keyword</a:t>
            </a:r>
          </a:p>
          <a:p>
            <a:pPr lvl="1" eaLnBrk="1" hangingPunct="1"/>
            <a:r>
              <a:rPr lang="en-US" sz="2800" dirty="0" smtClean="0"/>
              <a:t>Display has commands to display formatted data such as task structures and PC structures</a:t>
            </a:r>
            <a:endParaRPr lang="en-US" sz="2800" dirty="0"/>
          </a:p>
          <a:p>
            <a:pPr marL="0" lvl="1" indent="0" eaLnBrk="1" hangingPunct="1">
              <a:spcBef>
                <a:spcPct val="20000"/>
              </a:spcBef>
              <a:buClr>
                <a:srgbClr val="445607"/>
              </a:buClr>
              <a:buNone/>
            </a:pPr>
            <a:endParaRPr lang="en-US" sz="2800" dirty="0" smtClean="0">
              <a:solidFill>
                <a:srgbClr val="FF0000"/>
              </a:solidFill>
            </a:endParaRPr>
          </a:p>
          <a:p>
            <a:pPr marL="0" lvl="1" indent="0" algn="ctr" eaLnBrk="1" hangingPunct="1">
              <a:spcBef>
                <a:spcPct val="20000"/>
              </a:spcBef>
              <a:buClr>
                <a:srgbClr val="445607"/>
              </a:buClr>
              <a:buNone/>
            </a:pPr>
            <a:r>
              <a:rPr lang="en-US" sz="2000" u="sng" dirty="0" smtClean="0">
                <a:hlinkClick r:id="rId3"/>
              </a:rPr>
              <a:t>Click for more information</a:t>
            </a:r>
            <a:endParaRPr lang="en-US" sz="2000" dirty="0"/>
          </a:p>
          <a:p>
            <a:pPr lvl="1" eaLnBrk="1" hangingPunct="1"/>
            <a:endParaRPr lang="en-US" sz="2800" dirty="0" smtClean="0"/>
          </a:p>
        </p:txBody>
      </p:sp>
      <p:sp>
        <p:nvSpPr>
          <p:cNvPr id="2" name="Footer Placeholder 1"/>
          <p:cNvSpPr>
            <a:spLocks noGrp="1"/>
          </p:cNvSpPr>
          <p:nvPr>
            <p:ph type="ftr" sz="quarter" idx="11"/>
          </p:nvPr>
        </p:nvSpPr>
        <p:spPr/>
        <p:txBody>
          <a:bodyPr/>
          <a:lstStyle/>
          <a:p>
            <a:pPr>
              <a:defRPr/>
            </a:pPr>
            <a:r>
              <a:rPr lang="en-US" smtClean="0"/>
              <a:t>Copyright Arney Computer Systems 2012-2014</a:t>
            </a:r>
            <a:endParaRPr lang="en-US"/>
          </a:p>
        </p:txBody>
      </p:sp>
      <p:sp>
        <p:nvSpPr>
          <p:cNvPr id="3" name="Slide Number Placeholder 2"/>
          <p:cNvSpPr>
            <a:spLocks noGrp="1"/>
          </p:cNvSpPr>
          <p:nvPr>
            <p:ph type="sldNum" sz="quarter" idx="12"/>
          </p:nvPr>
        </p:nvSpPr>
        <p:spPr/>
        <p:txBody>
          <a:bodyPr/>
          <a:lstStyle/>
          <a:p>
            <a:pPr>
              <a:defRPr/>
            </a:pPr>
            <a:fld id="{7748ACC4-6E87-4E28-8F25-331EA2A33238}" type="slidenum">
              <a:rPr lang="en-US" smtClean="0"/>
              <a:pPr>
                <a:defRPr/>
              </a:pPr>
              <a:t>18</a:t>
            </a:fld>
            <a:endParaRPr lang="en-US"/>
          </a:p>
        </p:txBody>
      </p:sp>
    </p:spTree>
    <p:extLst>
      <p:ext uri="{BB962C8B-B14F-4D97-AF65-F5344CB8AC3E}">
        <p14:creationId xmlns:p14="http://schemas.microsoft.com/office/powerpoint/2010/main" val="21670029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1366838"/>
            <a:ext cx="8077200" cy="685800"/>
          </a:xfrm>
        </p:spPr>
        <p:txBody>
          <a:bodyPr/>
          <a:lstStyle/>
          <a:p>
            <a:pPr eaLnBrk="1" hangingPunct="1"/>
            <a:r>
              <a:rPr lang="en-US" dirty="0"/>
              <a:t>ISPF User Interface: </a:t>
            </a:r>
            <a:r>
              <a:rPr lang="en-US" sz="2400" dirty="0"/>
              <a:t>Zapping </a:t>
            </a:r>
            <a:r>
              <a:rPr lang="en-US" sz="2400" dirty="0" smtClean="0"/>
              <a:t>storage</a:t>
            </a:r>
            <a:r>
              <a:rPr lang="en-US" dirty="0"/>
              <a:t/>
            </a:r>
            <a:br>
              <a:rPr lang="en-US" dirty="0"/>
            </a:br>
            <a:endParaRPr lang="en-US" dirty="0" smtClean="0"/>
          </a:p>
        </p:txBody>
      </p:sp>
      <p:sp>
        <p:nvSpPr>
          <p:cNvPr id="3075" name="Rectangle 3"/>
          <p:cNvSpPr>
            <a:spLocks noGrp="1" noChangeArrowheads="1"/>
          </p:cNvSpPr>
          <p:nvPr>
            <p:ph type="body" idx="1"/>
          </p:nvPr>
        </p:nvSpPr>
        <p:spPr>
          <a:xfrm>
            <a:off x="546100" y="2017713"/>
            <a:ext cx="8229600" cy="4525962"/>
          </a:xfrm>
        </p:spPr>
        <p:txBody>
          <a:bodyPr/>
          <a:lstStyle/>
          <a:p>
            <a:pPr lvl="1" eaLnBrk="1" hangingPunct="1"/>
            <a:r>
              <a:rPr lang="en-US" sz="2800" dirty="0" smtClean="0"/>
              <a:t>Can be entered as a line mode command </a:t>
            </a:r>
          </a:p>
          <a:p>
            <a:pPr lvl="1" eaLnBrk="1" hangingPunct="1"/>
            <a:r>
              <a:rPr lang="en-US" sz="2800" dirty="0" smtClean="0"/>
              <a:t>Can be entered in a panel which will retrieve the verify data allowing confirmation before the replace</a:t>
            </a:r>
          </a:p>
          <a:p>
            <a:pPr lvl="1" eaLnBrk="1" hangingPunct="1"/>
            <a:r>
              <a:rPr lang="en-US" sz="2800" dirty="0" smtClean="0"/>
              <a:t>Can be displayed via a display command and using the ZAP option overtyped in full screen mode</a:t>
            </a:r>
          </a:p>
          <a:p>
            <a:pPr marL="0" lvl="1" indent="0" algn="ctr" eaLnBrk="1" hangingPunct="1">
              <a:spcBef>
                <a:spcPct val="20000"/>
              </a:spcBef>
              <a:buClr>
                <a:srgbClr val="445607"/>
              </a:buClr>
              <a:buNone/>
            </a:pPr>
            <a:r>
              <a:rPr lang="en-US" sz="2000" u="sng" dirty="0" smtClean="0">
                <a:hlinkClick r:id="rId3"/>
              </a:rPr>
              <a:t>Click for more information</a:t>
            </a:r>
            <a:endParaRPr lang="en-US" sz="2000" dirty="0"/>
          </a:p>
          <a:p>
            <a:pPr lvl="1" eaLnBrk="1" hangingPunct="1"/>
            <a:endParaRPr lang="en-US" sz="2800" dirty="0" smtClean="0"/>
          </a:p>
        </p:txBody>
      </p:sp>
      <p:sp>
        <p:nvSpPr>
          <p:cNvPr id="2" name="Footer Placeholder 1"/>
          <p:cNvSpPr>
            <a:spLocks noGrp="1"/>
          </p:cNvSpPr>
          <p:nvPr>
            <p:ph type="ftr" sz="quarter" idx="11"/>
          </p:nvPr>
        </p:nvSpPr>
        <p:spPr/>
        <p:txBody>
          <a:bodyPr/>
          <a:lstStyle/>
          <a:p>
            <a:pPr>
              <a:defRPr/>
            </a:pPr>
            <a:r>
              <a:rPr lang="en-US" smtClean="0"/>
              <a:t>Copyright Arney Computer Systems 2012-2014</a:t>
            </a:r>
            <a:endParaRPr lang="en-US"/>
          </a:p>
        </p:txBody>
      </p:sp>
      <p:sp>
        <p:nvSpPr>
          <p:cNvPr id="3" name="Slide Number Placeholder 2"/>
          <p:cNvSpPr>
            <a:spLocks noGrp="1"/>
          </p:cNvSpPr>
          <p:nvPr>
            <p:ph type="sldNum" sz="quarter" idx="12"/>
          </p:nvPr>
        </p:nvSpPr>
        <p:spPr/>
        <p:txBody>
          <a:bodyPr/>
          <a:lstStyle/>
          <a:p>
            <a:pPr>
              <a:defRPr/>
            </a:pPr>
            <a:fld id="{7748ACC4-6E87-4E28-8F25-331EA2A33238}" type="slidenum">
              <a:rPr lang="en-US" smtClean="0"/>
              <a:pPr>
                <a:defRPr/>
              </a:pPr>
              <a:t>19</a:t>
            </a:fld>
            <a:endParaRPr lang="en-US"/>
          </a:p>
        </p:txBody>
      </p:sp>
    </p:spTree>
    <p:extLst>
      <p:ext uri="{BB962C8B-B14F-4D97-AF65-F5344CB8AC3E}">
        <p14:creationId xmlns:p14="http://schemas.microsoft.com/office/powerpoint/2010/main" val="2167002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1192667"/>
            <a:ext cx="8077200" cy="685800"/>
          </a:xfrm>
        </p:spPr>
        <p:txBody>
          <a:bodyPr/>
          <a:lstStyle/>
          <a:p>
            <a:pPr eaLnBrk="1" hangingPunct="1"/>
            <a:r>
              <a:rPr lang="en-US" dirty="0" smtClean="0"/>
              <a:t>Topics: </a:t>
            </a:r>
            <a:r>
              <a:rPr lang="en-US" sz="2400" dirty="0" smtClean="0"/>
              <a:t>Dynamic Program Intercepts (DPI)</a:t>
            </a:r>
          </a:p>
        </p:txBody>
      </p:sp>
      <p:sp>
        <p:nvSpPr>
          <p:cNvPr id="3075" name="Rectangle 3"/>
          <p:cNvSpPr>
            <a:spLocks noGrp="1" noChangeArrowheads="1"/>
          </p:cNvSpPr>
          <p:nvPr>
            <p:ph type="body" idx="1"/>
          </p:nvPr>
        </p:nvSpPr>
        <p:spPr>
          <a:xfrm>
            <a:off x="517071" y="1829028"/>
            <a:ext cx="8229600" cy="4525962"/>
          </a:xfrm>
          <a:ln>
            <a:noFill/>
          </a:ln>
        </p:spPr>
        <p:style>
          <a:lnRef idx="0">
            <a:scrgbClr r="0" g="0" b="0"/>
          </a:lnRef>
          <a:fillRef idx="1001">
            <a:schemeClr val="lt1"/>
          </a:fillRef>
          <a:effectRef idx="0">
            <a:scrgbClr r="0" g="0" b="0"/>
          </a:effectRef>
          <a:fontRef idx="major"/>
        </p:style>
        <p:txBody>
          <a:bodyPr/>
          <a:lstStyle/>
          <a:p>
            <a:pPr lvl="1" eaLnBrk="1" hangingPunct="1"/>
            <a:r>
              <a:rPr lang="en-US" sz="2800" dirty="0" smtClean="0"/>
              <a:t>Diagnosis with no boundaries</a:t>
            </a:r>
          </a:p>
          <a:p>
            <a:pPr lvl="1" eaLnBrk="1" hangingPunct="1"/>
            <a:r>
              <a:rPr lang="en-US" sz="2800" dirty="0" smtClean="0"/>
              <a:t>Intercepting startup</a:t>
            </a:r>
          </a:p>
          <a:p>
            <a:pPr lvl="1" eaLnBrk="1" hangingPunct="1"/>
            <a:r>
              <a:rPr lang="en-US" sz="2800" dirty="0" smtClean="0"/>
              <a:t>SVC screening</a:t>
            </a:r>
          </a:p>
          <a:p>
            <a:pPr lvl="1" eaLnBrk="1" hangingPunct="1"/>
            <a:r>
              <a:rPr lang="en-US" sz="2800" dirty="0" smtClean="0"/>
              <a:t>PC screening</a:t>
            </a:r>
          </a:p>
          <a:p>
            <a:pPr lvl="1" eaLnBrk="1" hangingPunct="1"/>
            <a:r>
              <a:rPr lang="en-US" sz="2800" dirty="0" smtClean="0"/>
              <a:t>Branch Entry Intercept Breakpoints</a:t>
            </a:r>
          </a:p>
          <a:p>
            <a:pPr lvl="1" eaLnBrk="1" hangingPunct="1"/>
            <a:r>
              <a:rPr lang="en-US" sz="2800" dirty="0" smtClean="0"/>
              <a:t>Inheritance and pass-through</a:t>
            </a:r>
            <a:br>
              <a:rPr lang="en-US" sz="2800" dirty="0" smtClean="0"/>
            </a:br>
            <a:endParaRPr lang="en-US" sz="2800" dirty="0" smtClean="0"/>
          </a:p>
          <a:p>
            <a:pPr marL="0" lvl="1" indent="0" algn="ctr" eaLnBrk="1" hangingPunct="1">
              <a:spcBef>
                <a:spcPct val="20000"/>
              </a:spcBef>
              <a:buClr>
                <a:srgbClr val="445607"/>
              </a:buClr>
              <a:buNone/>
            </a:pPr>
            <a:r>
              <a:rPr lang="en-US" sz="2000" u="sng" dirty="0" smtClean="0">
                <a:solidFill>
                  <a:srgbClr val="92D050"/>
                </a:solidFill>
                <a:hlinkClick r:id="rId3"/>
              </a:rPr>
              <a:t>Click for more information</a:t>
            </a:r>
            <a:endParaRPr lang="en-US" sz="2000" dirty="0" smtClean="0"/>
          </a:p>
          <a:p>
            <a:pPr lvl="1" eaLnBrk="1" hangingPunct="1"/>
            <a:endParaRPr lang="en-US" sz="2800" dirty="0" smtClean="0"/>
          </a:p>
          <a:p>
            <a:pPr lvl="1" eaLnBrk="1" hangingPunct="1"/>
            <a:endParaRPr lang="en-US" sz="2800" dirty="0" smtClean="0"/>
          </a:p>
          <a:p>
            <a:pPr lvl="1" eaLnBrk="1" hangingPunct="1"/>
            <a:endParaRPr lang="en-US" sz="2800" dirty="0" smtClean="0"/>
          </a:p>
          <a:p>
            <a:pPr lvl="1" eaLnBrk="1" hangingPunct="1"/>
            <a:endParaRPr lang="en-US" sz="2800" dirty="0" smtClean="0"/>
          </a:p>
        </p:txBody>
      </p:sp>
      <p:sp>
        <p:nvSpPr>
          <p:cNvPr id="2" name="Footer Placeholder 1"/>
          <p:cNvSpPr>
            <a:spLocks noGrp="1"/>
          </p:cNvSpPr>
          <p:nvPr>
            <p:ph type="ftr" sz="quarter" idx="11"/>
          </p:nvPr>
        </p:nvSpPr>
        <p:spPr/>
        <p:txBody>
          <a:bodyPr/>
          <a:lstStyle/>
          <a:p>
            <a:pPr>
              <a:defRPr/>
            </a:pPr>
            <a:r>
              <a:rPr lang="en-US" dirty="0" smtClean="0"/>
              <a:t>Copyright Arney Computer Systems </a:t>
            </a:r>
            <a:r>
              <a:rPr lang="en-US" dirty="0" smtClean="0"/>
              <a:t>2012-2014</a:t>
            </a:r>
            <a:endParaRPr lang="en-US" dirty="0"/>
          </a:p>
        </p:txBody>
      </p:sp>
      <p:sp>
        <p:nvSpPr>
          <p:cNvPr id="3" name="Slide Number Placeholder 2"/>
          <p:cNvSpPr>
            <a:spLocks noGrp="1"/>
          </p:cNvSpPr>
          <p:nvPr>
            <p:ph type="sldNum" sz="quarter" idx="12"/>
          </p:nvPr>
        </p:nvSpPr>
        <p:spPr/>
        <p:txBody>
          <a:bodyPr/>
          <a:lstStyle/>
          <a:p>
            <a:pPr>
              <a:defRPr/>
            </a:pPr>
            <a:fld id="{7748ACC4-6E87-4E28-8F25-331EA2A33238}" type="slidenum">
              <a:rPr lang="en-US" smtClean="0"/>
              <a:pPr>
                <a:defRPr/>
              </a:pPr>
              <a:t>2</a:t>
            </a:fld>
            <a:endParaRPr lang="en-US"/>
          </a:p>
        </p:txBody>
      </p:sp>
    </p:spTree>
    <p:extLst>
      <p:ext uri="{BB962C8B-B14F-4D97-AF65-F5344CB8AC3E}">
        <p14:creationId xmlns:p14="http://schemas.microsoft.com/office/powerpoint/2010/main" val="9387908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1366838"/>
            <a:ext cx="8077200" cy="685800"/>
          </a:xfrm>
        </p:spPr>
        <p:txBody>
          <a:bodyPr/>
          <a:lstStyle/>
          <a:p>
            <a:pPr eaLnBrk="1" hangingPunct="1"/>
            <a:r>
              <a:rPr lang="en-US" dirty="0"/>
              <a:t>ISPF User Interface: </a:t>
            </a:r>
            <a:r>
              <a:rPr lang="en-US" sz="2400" dirty="0" smtClean="0"/>
              <a:t>Session Recording</a:t>
            </a:r>
            <a:r>
              <a:rPr lang="en-US" dirty="0"/>
              <a:t/>
            </a:r>
            <a:br>
              <a:rPr lang="en-US" dirty="0"/>
            </a:br>
            <a:endParaRPr lang="en-US" dirty="0" smtClean="0"/>
          </a:p>
        </p:txBody>
      </p:sp>
      <p:sp>
        <p:nvSpPr>
          <p:cNvPr id="3075" name="Rectangle 3"/>
          <p:cNvSpPr>
            <a:spLocks noGrp="1" noChangeArrowheads="1"/>
          </p:cNvSpPr>
          <p:nvPr>
            <p:ph type="body" idx="1"/>
          </p:nvPr>
        </p:nvSpPr>
        <p:spPr>
          <a:xfrm>
            <a:off x="546100" y="2017713"/>
            <a:ext cx="8229600" cy="4525962"/>
          </a:xfrm>
        </p:spPr>
        <p:txBody>
          <a:bodyPr/>
          <a:lstStyle/>
          <a:p>
            <a:pPr lvl="1" eaLnBrk="1" hangingPunct="1"/>
            <a:r>
              <a:rPr lang="en-US" sz="2800" dirty="0" smtClean="0"/>
              <a:t>All commands entered in a session can be recorded</a:t>
            </a:r>
          </a:p>
          <a:p>
            <a:pPr lvl="1" eaLnBrk="1" hangingPunct="1"/>
            <a:r>
              <a:rPr lang="en-US" sz="2800" dirty="0" smtClean="0"/>
              <a:t>Session recording can be edited </a:t>
            </a:r>
          </a:p>
          <a:p>
            <a:pPr lvl="1" eaLnBrk="1" hangingPunct="1"/>
            <a:r>
              <a:rPr lang="en-US" sz="2800" dirty="0" smtClean="0"/>
              <a:t>Session recording can be saved and executed in a later session or at a remote site</a:t>
            </a:r>
          </a:p>
          <a:p>
            <a:pPr lvl="1" eaLnBrk="1" hangingPunct="1"/>
            <a:endParaRPr lang="en-US" sz="2800" dirty="0"/>
          </a:p>
          <a:p>
            <a:pPr marL="0" lvl="1" indent="0" eaLnBrk="1" hangingPunct="1">
              <a:spcBef>
                <a:spcPct val="20000"/>
              </a:spcBef>
              <a:buClr>
                <a:srgbClr val="445607"/>
              </a:buClr>
              <a:buNone/>
            </a:pPr>
            <a:endParaRPr lang="en-US" sz="2800" dirty="0" smtClean="0">
              <a:solidFill>
                <a:schemeClr val="tx2"/>
              </a:solidFill>
            </a:endParaRPr>
          </a:p>
          <a:p>
            <a:pPr marL="0" lvl="1" indent="0" algn="ctr" eaLnBrk="1" hangingPunct="1">
              <a:spcBef>
                <a:spcPct val="20000"/>
              </a:spcBef>
              <a:buClr>
                <a:srgbClr val="445607"/>
              </a:buClr>
              <a:buNone/>
            </a:pPr>
            <a:r>
              <a:rPr lang="en-US" sz="2000" u="sng" dirty="0" smtClean="0">
                <a:hlinkClick r:id="rId3"/>
              </a:rPr>
              <a:t>Click for more information</a:t>
            </a:r>
            <a:endParaRPr lang="en-US" sz="2000" dirty="0"/>
          </a:p>
          <a:p>
            <a:pPr lvl="1" eaLnBrk="1" hangingPunct="1"/>
            <a:endParaRPr lang="en-US" sz="2800" dirty="0" smtClean="0"/>
          </a:p>
        </p:txBody>
      </p:sp>
      <p:sp>
        <p:nvSpPr>
          <p:cNvPr id="2" name="Footer Placeholder 1"/>
          <p:cNvSpPr>
            <a:spLocks noGrp="1"/>
          </p:cNvSpPr>
          <p:nvPr>
            <p:ph type="ftr" sz="quarter" idx="11"/>
          </p:nvPr>
        </p:nvSpPr>
        <p:spPr/>
        <p:txBody>
          <a:bodyPr/>
          <a:lstStyle/>
          <a:p>
            <a:pPr>
              <a:defRPr/>
            </a:pPr>
            <a:r>
              <a:rPr lang="en-US" smtClean="0"/>
              <a:t>Copyright Arney Computer Systems 2012-2014</a:t>
            </a:r>
            <a:endParaRPr lang="en-US"/>
          </a:p>
        </p:txBody>
      </p:sp>
      <p:sp>
        <p:nvSpPr>
          <p:cNvPr id="3" name="Slide Number Placeholder 2"/>
          <p:cNvSpPr>
            <a:spLocks noGrp="1"/>
          </p:cNvSpPr>
          <p:nvPr>
            <p:ph type="sldNum" sz="quarter" idx="12"/>
          </p:nvPr>
        </p:nvSpPr>
        <p:spPr/>
        <p:txBody>
          <a:bodyPr/>
          <a:lstStyle/>
          <a:p>
            <a:pPr>
              <a:defRPr/>
            </a:pPr>
            <a:fld id="{7748ACC4-6E87-4E28-8F25-331EA2A33238}" type="slidenum">
              <a:rPr lang="en-US" smtClean="0"/>
              <a:pPr>
                <a:defRPr/>
              </a:pPr>
              <a:t>20</a:t>
            </a:fld>
            <a:endParaRPr lang="en-US"/>
          </a:p>
        </p:txBody>
      </p:sp>
    </p:spTree>
    <p:extLst>
      <p:ext uri="{BB962C8B-B14F-4D97-AF65-F5344CB8AC3E}">
        <p14:creationId xmlns:p14="http://schemas.microsoft.com/office/powerpoint/2010/main" val="9482995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1366838"/>
            <a:ext cx="8077200" cy="685800"/>
          </a:xfrm>
        </p:spPr>
        <p:txBody>
          <a:bodyPr/>
          <a:lstStyle/>
          <a:p>
            <a:pPr eaLnBrk="1" hangingPunct="1"/>
            <a:r>
              <a:rPr lang="en-US" dirty="0" smtClean="0"/>
              <a:t>Advanced Features: </a:t>
            </a:r>
            <a:r>
              <a:rPr lang="en-US" sz="2400" dirty="0" smtClean="0"/>
              <a:t>Program Identification</a:t>
            </a:r>
            <a:endParaRPr lang="en-US" dirty="0" smtClean="0"/>
          </a:p>
        </p:txBody>
      </p:sp>
      <p:sp>
        <p:nvSpPr>
          <p:cNvPr id="3075" name="Rectangle 3"/>
          <p:cNvSpPr>
            <a:spLocks noGrp="1" noChangeArrowheads="1"/>
          </p:cNvSpPr>
          <p:nvPr>
            <p:ph type="body" idx="1"/>
          </p:nvPr>
        </p:nvSpPr>
        <p:spPr>
          <a:xfrm>
            <a:off x="546100" y="2017713"/>
            <a:ext cx="8229600" cy="4525962"/>
          </a:xfrm>
        </p:spPr>
        <p:txBody>
          <a:bodyPr/>
          <a:lstStyle/>
          <a:p>
            <a:pPr eaLnBrk="1" hangingPunct="1"/>
            <a:r>
              <a:rPr lang="en-US" sz="2800" dirty="0" smtClean="0"/>
              <a:t>Identification of programs reused between system startups</a:t>
            </a:r>
          </a:p>
          <a:p>
            <a:pPr eaLnBrk="1" hangingPunct="1"/>
            <a:r>
              <a:rPr lang="en-US" sz="2800" dirty="0" smtClean="0"/>
              <a:t>Identifying </a:t>
            </a:r>
            <a:r>
              <a:rPr lang="en-US" sz="2800" dirty="0"/>
              <a:t>unidentified programs for use in symbols</a:t>
            </a:r>
          </a:p>
          <a:p>
            <a:pPr eaLnBrk="1" hangingPunct="1"/>
            <a:r>
              <a:rPr lang="en-US" sz="2800" dirty="0" smtClean="0"/>
              <a:t>Identifying shared CSA programs for targets in traps</a:t>
            </a:r>
          </a:p>
          <a:p>
            <a:pPr eaLnBrk="1" hangingPunct="1"/>
            <a:r>
              <a:rPr lang="en-US" sz="2800" dirty="0" smtClean="0"/>
              <a:t>Identifying shared code attached multiple times</a:t>
            </a:r>
          </a:p>
          <a:p>
            <a:pPr eaLnBrk="1" hangingPunct="1"/>
            <a:endParaRPr lang="en-US" sz="2800" dirty="0"/>
          </a:p>
          <a:p>
            <a:pPr marL="0" lvl="1" indent="0" algn="ctr" eaLnBrk="1" hangingPunct="1">
              <a:spcBef>
                <a:spcPct val="20000"/>
              </a:spcBef>
              <a:buClr>
                <a:srgbClr val="445607"/>
              </a:buClr>
              <a:buNone/>
            </a:pPr>
            <a:r>
              <a:rPr lang="en-US" sz="2000" u="sng" dirty="0" smtClean="0">
                <a:hlinkClick r:id="rId3"/>
              </a:rPr>
              <a:t>Click for more information</a:t>
            </a:r>
            <a:endParaRPr lang="en-US" sz="2000" dirty="0"/>
          </a:p>
          <a:p>
            <a:pPr lvl="1" eaLnBrk="1" hangingPunct="1"/>
            <a:endParaRPr lang="en-US" sz="2800" dirty="0" smtClean="0"/>
          </a:p>
        </p:txBody>
      </p:sp>
      <p:sp>
        <p:nvSpPr>
          <p:cNvPr id="2" name="Footer Placeholder 1"/>
          <p:cNvSpPr>
            <a:spLocks noGrp="1"/>
          </p:cNvSpPr>
          <p:nvPr>
            <p:ph type="ftr" sz="quarter" idx="11"/>
          </p:nvPr>
        </p:nvSpPr>
        <p:spPr/>
        <p:txBody>
          <a:bodyPr/>
          <a:lstStyle/>
          <a:p>
            <a:pPr>
              <a:defRPr/>
            </a:pPr>
            <a:r>
              <a:rPr lang="en-US" smtClean="0"/>
              <a:t>Copyright Arney Computer Systems 2012-2014</a:t>
            </a:r>
            <a:endParaRPr lang="en-US"/>
          </a:p>
        </p:txBody>
      </p:sp>
      <p:sp>
        <p:nvSpPr>
          <p:cNvPr id="3" name="Slide Number Placeholder 2"/>
          <p:cNvSpPr>
            <a:spLocks noGrp="1"/>
          </p:cNvSpPr>
          <p:nvPr>
            <p:ph type="sldNum" sz="quarter" idx="12"/>
          </p:nvPr>
        </p:nvSpPr>
        <p:spPr/>
        <p:txBody>
          <a:bodyPr/>
          <a:lstStyle/>
          <a:p>
            <a:pPr>
              <a:defRPr/>
            </a:pPr>
            <a:fld id="{7748ACC4-6E87-4E28-8F25-331EA2A33238}" type="slidenum">
              <a:rPr lang="en-US" smtClean="0"/>
              <a:pPr>
                <a:defRPr/>
              </a:pPr>
              <a:t>21</a:t>
            </a:fld>
            <a:endParaRPr lang="en-US"/>
          </a:p>
        </p:txBody>
      </p:sp>
    </p:spTree>
    <p:extLst>
      <p:ext uri="{BB962C8B-B14F-4D97-AF65-F5344CB8AC3E}">
        <p14:creationId xmlns:p14="http://schemas.microsoft.com/office/powerpoint/2010/main" val="40593282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1366838"/>
            <a:ext cx="8077200" cy="685800"/>
          </a:xfrm>
        </p:spPr>
        <p:txBody>
          <a:bodyPr/>
          <a:lstStyle/>
          <a:p>
            <a:pPr eaLnBrk="1" hangingPunct="1"/>
            <a:r>
              <a:rPr lang="en-US" dirty="0" smtClean="0"/>
              <a:t>Advanced Features: </a:t>
            </a:r>
            <a:r>
              <a:rPr lang="en-US" sz="2400" dirty="0" smtClean="0"/>
              <a:t>Dynamic Tracing Facility </a:t>
            </a:r>
            <a:r>
              <a:rPr lang="en-US" sz="2400" b="0" i="1" dirty="0" smtClean="0"/>
              <a:t>(Future feature)</a:t>
            </a:r>
            <a:br>
              <a:rPr lang="en-US" sz="2400" b="0" i="1" dirty="0" smtClean="0"/>
            </a:br>
            <a:endParaRPr lang="en-US" b="0" i="1" dirty="0" smtClean="0"/>
          </a:p>
        </p:txBody>
      </p:sp>
      <p:sp>
        <p:nvSpPr>
          <p:cNvPr id="3075" name="Rectangle 3"/>
          <p:cNvSpPr>
            <a:spLocks noGrp="1" noChangeArrowheads="1"/>
          </p:cNvSpPr>
          <p:nvPr>
            <p:ph type="body" idx="1"/>
          </p:nvPr>
        </p:nvSpPr>
        <p:spPr>
          <a:xfrm>
            <a:off x="546100" y="2017713"/>
            <a:ext cx="8229600" cy="4525962"/>
          </a:xfrm>
        </p:spPr>
        <p:txBody>
          <a:bodyPr/>
          <a:lstStyle/>
          <a:p>
            <a:pPr eaLnBrk="1" hangingPunct="1"/>
            <a:r>
              <a:rPr lang="en-US" sz="2800" dirty="0" smtClean="0"/>
              <a:t>Specifically designed for use in the Remote Debugging Facility</a:t>
            </a:r>
          </a:p>
          <a:p>
            <a:pPr eaLnBrk="1" hangingPunct="1"/>
            <a:r>
              <a:rPr lang="en-US" sz="2800" dirty="0" smtClean="0"/>
              <a:t>Non-interactive </a:t>
            </a:r>
            <a:r>
              <a:rPr lang="en-US" sz="2800" dirty="0"/>
              <a:t>collection of specified data</a:t>
            </a:r>
          </a:p>
          <a:p>
            <a:pPr lvl="1" eaLnBrk="1" hangingPunct="1"/>
            <a:r>
              <a:rPr lang="en-US" sz="2800" dirty="0" smtClean="0"/>
              <a:t>Specified PSW and state information</a:t>
            </a:r>
          </a:p>
          <a:p>
            <a:pPr lvl="1" eaLnBrk="1" hangingPunct="1"/>
            <a:r>
              <a:rPr lang="en-US" sz="2800" dirty="0" smtClean="0"/>
              <a:t>Access, Control and General Purpose Registers</a:t>
            </a:r>
          </a:p>
          <a:p>
            <a:pPr lvl="1" eaLnBrk="1" hangingPunct="1"/>
            <a:r>
              <a:rPr lang="en-US" sz="2800" dirty="0" smtClean="0"/>
              <a:t>Specified data areas up to 2K total size</a:t>
            </a:r>
            <a:br>
              <a:rPr lang="en-US" sz="2800" dirty="0" smtClean="0"/>
            </a:br>
            <a:endParaRPr lang="en-US" sz="2800" dirty="0" smtClean="0"/>
          </a:p>
          <a:p>
            <a:pPr marL="0" lvl="1" indent="0" algn="ctr" eaLnBrk="1" hangingPunct="1">
              <a:spcBef>
                <a:spcPct val="20000"/>
              </a:spcBef>
              <a:buClr>
                <a:srgbClr val="445607"/>
              </a:buClr>
              <a:buNone/>
            </a:pPr>
            <a:r>
              <a:rPr lang="en-US" sz="2000" u="sng" dirty="0" smtClean="0">
                <a:hlinkClick r:id="rId3"/>
              </a:rPr>
              <a:t>Click for more information</a:t>
            </a:r>
            <a:endParaRPr lang="en-US" sz="2000" dirty="0"/>
          </a:p>
          <a:p>
            <a:pPr lvl="1" eaLnBrk="1" hangingPunct="1"/>
            <a:endParaRPr lang="en-US" sz="2800" dirty="0" smtClean="0"/>
          </a:p>
        </p:txBody>
      </p:sp>
      <p:sp>
        <p:nvSpPr>
          <p:cNvPr id="2" name="Footer Placeholder 1"/>
          <p:cNvSpPr>
            <a:spLocks noGrp="1"/>
          </p:cNvSpPr>
          <p:nvPr>
            <p:ph type="ftr" sz="quarter" idx="11"/>
          </p:nvPr>
        </p:nvSpPr>
        <p:spPr/>
        <p:txBody>
          <a:bodyPr/>
          <a:lstStyle/>
          <a:p>
            <a:pPr>
              <a:defRPr/>
            </a:pPr>
            <a:r>
              <a:rPr lang="en-US" smtClean="0"/>
              <a:t>Copyright Arney Computer Systems 2012-2014</a:t>
            </a:r>
            <a:endParaRPr lang="en-US"/>
          </a:p>
        </p:txBody>
      </p:sp>
      <p:sp>
        <p:nvSpPr>
          <p:cNvPr id="3" name="Slide Number Placeholder 2"/>
          <p:cNvSpPr>
            <a:spLocks noGrp="1"/>
          </p:cNvSpPr>
          <p:nvPr>
            <p:ph type="sldNum" sz="quarter" idx="12"/>
          </p:nvPr>
        </p:nvSpPr>
        <p:spPr/>
        <p:txBody>
          <a:bodyPr/>
          <a:lstStyle/>
          <a:p>
            <a:pPr>
              <a:defRPr/>
            </a:pPr>
            <a:fld id="{7748ACC4-6E87-4E28-8F25-331EA2A33238}" type="slidenum">
              <a:rPr lang="en-US" smtClean="0"/>
              <a:pPr>
                <a:defRPr/>
              </a:pPr>
              <a:t>22</a:t>
            </a:fld>
            <a:endParaRPr lang="en-US"/>
          </a:p>
        </p:txBody>
      </p:sp>
    </p:spTree>
    <p:extLst>
      <p:ext uri="{BB962C8B-B14F-4D97-AF65-F5344CB8AC3E}">
        <p14:creationId xmlns:p14="http://schemas.microsoft.com/office/powerpoint/2010/main" val="31758343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04372" y="1149124"/>
            <a:ext cx="8077200" cy="685800"/>
          </a:xfrm>
        </p:spPr>
        <p:txBody>
          <a:bodyPr/>
          <a:lstStyle/>
          <a:p>
            <a:pPr eaLnBrk="1" hangingPunct="1"/>
            <a:r>
              <a:rPr lang="en-US" dirty="0" smtClean="0"/>
              <a:t>Advanced Features: </a:t>
            </a:r>
            <a:r>
              <a:rPr lang="en-US" sz="2400" dirty="0" smtClean="0"/>
              <a:t>Grouping </a:t>
            </a:r>
            <a:r>
              <a:rPr lang="en-US" sz="2400" b="0" i="1" dirty="0" smtClean="0"/>
              <a:t>(Future feature)</a:t>
            </a:r>
            <a:br>
              <a:rPr lang="en-US" sz="2400" b="0" i="1" dirty="0" smtClean="0"/>
            </a:br>
            <a:endParaRPr lang="en-US" sz="2400" b="0" i="1" dirty="0"/>
          </a:p>
        </p:txBody>
      </p:sp>
      <p:sp>
        <p:nvSpPr>
          <p:cNvPr id="3075" name="Rectangle 3"/>
          <p:cNvSpPr>
            <a:spLocks noGrp="1" noChangeArrowheads="1"/>
          </p:cNvSpPr>
          <p:nvPr>
            <p:ph type="body" idx="1"/>
          </p:nvPr>
        </p:nvSpPr>
        <p:spPr>
          <a:xfrm>
            <a:off x="517070" y="1669371"/>
            <a:ext cx="8229600" cy="4525962"/>
          </a:xfrm>
        </p:spPr>
        <p:txBody>
          <a:bodyPr/>
          <a:lstStyle/>
          <a:p>
            <a:pPr lvl="1" eaLnBrk="1" hangingPunct="1"/>
            <a:r>
              <a:rPr lang="en-US" sz="2800" dirty="0" smtClean="0"/>
              <a:t>Allows treating any number of tasks across any number of address spaces as a single diagnostic unit </a:t>
            </a:r>
          </a:p>
          <a:p>
            <a:pPr lvl="1" eaLnBrk="1" hangingPunct="1"/>
            <a:r>
              <a:rPr lang="en-US" sz="2800" dirty="0" smtClean="0"/>
              <a:t>Used in conjunction with dynamic tracing to resolve complex inter-task issues</a:t>
            </a:r>
          </a:p>
          <a:p>
            <a:pPr lvl="1" eaLnBrk="1" hangingPunct="1"/>
            <a:r>
              <a:rPr lang="en-US" sz="2800" dirty="0" smtClean="0"/>
              <a:t>Used in conjunction with symbols and session recording to create scripts for Remote Debugging Facility</a:t>
            </a:r>
          </a:p>
          <a:p>
            <a:pPr marL="914400" lvl="2" indent="0" eaLnBrk="1" hangingPunct="1">
              <a:buNone/>
            </a:pPr>
            <a:endParaRPr lang="en-US" sz="2800" dirty="0" smtClean="0"/>
          </a:p>
          <a:p>
            <a:pPr marL="0" lvl="1" indent="0" algn="ctr" eaLnBrk="1" hangingPunct="1">
              <a:spcBef>
                <a:spcPct val="20000"/>
              </a:spcBef>
              <a:buClr>
                <a:srgbClr val="445607"/>
              </a:buClr>
              <a:buNone/>
            </a:pPr>
            <a:r>
              <a:rPr lang="en-US" sz="2000" u="sng" dirty="0" smtClean="0">
                <a:hlinkClick r:id="rId3"/>
              </a:rPr>
              <a:t>Click for more information</a:t>
            </a:r>
            <a:endParaRPr lang="en-US" sz="2000" dirty="0"/>
          </a:p>
          <a:p>
            <a:pPr marL="914400" lvl="2" indent="0" eaLnBrk="1" hangingPunct="1">
              <a:buNone/>
            </a:pPr>
            <a:endParaRPr lang="en-US" sz="2800" dirty="0" smtClean="0"/>
          </a:p>
          <a:p>
            <a:pPr lvl="1" eaLnBrk="1" hangingPunct="1"/>
            <a:endParaRPr lang="en-US" sz="2800" dirty="0" smtClean="0"/>
          </a:p>
          <a:p>
            <a:pPr lvl="1" eaLnBrk="1" hangingPunct="1"/>
            <a:endParaRPr lang="en-US" sz="2800" dirty="0" smtClean="0"/>
          </a:p>
        </p:txBody>
      </p:sp>
      <p:sp>
        <p:nvSpPr>
          <p:cNvPr id="2" name="Footer Placeholder 1"/>
          <p:cNvSpPr>
            <a:spLocks noGrp="1"/>
          </p:cNvSpPr>
          <p:nvPr>
            <p:ph type="ftr" sz="quarter" idx="11"/>
          </p:nvPr>
        </p:nvSpPr>
        <p:spPr/>
        <p:txBody>
          <a:bodyPr/>
          <a:lstStyle/>
          <a:p>
            <a:pPr>
              <a:defRPr/>
            </a:pPr>
            <a:r>
              <a:rPr lang="en-US" smtClean="0"/>
              <a:t>Copyright Arney Computer Systems 2012-2014</a:t>
            </a:r>
            <a:endParaRPr lang="en-US"/>
          </a:p>
        </p:txBody>
      </p:sp>
      <p:sp>
        <p:nvSpPr>
          <p:cNvPr id="3" name="Slide Number Placeholder 2"/>
          <p:cNvSpPr>
            <a:spLocks noGrp="1"/>
          </p:cNvSpPr>
          <p:nvPr>
            <p:ph type="sldNum" sz="quarter" idx="12"/>
          </p:nvPr>
        </p:nvSpPr>
        <p:spPr/>
        <p:txBody>
          <a:bodyPr/>
          <a:lstStyle/>
          <a:p>
            <a:pPr>
              <a:defRPr/>
            </a:pPr>
            <a:fld id="{7748ACC4-6E87-4E28-8F25-331EA2A33238}" type="slidenum">
              <a:rPr lang="en-US" smtClean="0"/>
              <a:pPr>
                <a:defRPr/>
              </a:pPr>
              <a:t>23</a:t>
            </a:fld>
            <a:endParaRPr lang="en-US"/>
          </a:p>
        </p:txBody>
      </p:sp>
    </p:spTree>
    <p:extLst>
      <p:ext uri="{BB962C8B-B14F-4D97-AF65-F5344CB8AC3E}">
        <p14:creationId xmlns:p14="http://schemas.microsoft.com/office/powerpoint/2010/main" val="7904058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1366838"/>
            <a:ext cx="8077200" cy="685800"/>
          </a:xfrm>
        </p:spPr>
        <p:txBody>
          <a:bodyPr/>
          <a:lstStyle/>
          <a:p>
            <a:pPr eaLnBrk="1" hangingPunct="1"/>
            <a:r>
              <a:rPr lang="en-US" dirty="0" smtClean="0"/>
              <a:t>Advanced Features: </a:t>
            </a:r>
            <a:r>
              <a:rPr lang="en-US" sz="2400" dirty="0" smtClean="0"/>
              <a:t>Remote Debugging  Facility </a:t>
            </a:r>
            <a:r>
              <a:rPr lang="en-US" sz="2400" b="0" i="1" dirty="0" smtClean="0"/>
              <a:t>(Future feature)</a:t>
            </a:r>
            <a:r>
              <a:rPr lang="en-US" sz="2400" dirty="0" smtClean="0"/>
              <a:t/>
            </a:r>
            <a:br>
              <a:rPr lang="en-US" sz="2400" dirty="0" smtClean="0"/>
            </a:br>
            <a:endParaRPr lang="en-US" sz="2400" dirty="0" smtClean="0"/>
          </a:p>
        </p:txBody>
      </p:sp>
      <p:sp>
        <p:nvSpPr>
          <p:cNvPr id="3075" name="Rectangle 3"/>
          <p:cNvSpPr>
            <a:spLocks noGrp="1" noChangeArrowheads="1"/>
          </p:cNvSpPr>
          <p:nvPr>
            <p:ph type="body" idx="1"/>
          </p:nvPr>
        </p:nvSpPr>
        <p:spPr>
          <a:xfrm>
            <a:off x="546100" y="2017713"/>
            <a:ext cx="8229600" cy="4525962"/>
          </a:xfrm>
        </p:spPr>
        <p:txBody>
          <a:bodyPr/>
          <a:lstStyle/>
          <a:p>
            <a:pPr eaLnBrk="1" hangingPunct="1"/>
            <a:r>
              <a:rPr lang="en-US" sz="2800" dirty="0" smtClean="0"/>
              <a:t>TDF is designed to not only provide the developer with the ability to debug code but to also:</a:t>
            </a:r>
          </a:p>
          <a:p>
            <a:pPr lvl="1" eaLnBrk="1" hangingPunct="1"/>
            <a:r>
              <a:rPr lang="en-US" sz="2800" dirty="0" smtClean="0"/>
              <a:t>Create scripts that can be executed offsite with a distributable component</a:t>
            </a:r>
          </a:p>
          <a:p>
            <a:pPr lvl="1" eaLnBrk="1" hangingPunct="1"/>
            <a:r>
              <a:rPr lang="en-US" sz="2800" dirty="0" smtClean="0"/>
              <a:t>The offsite user executes job using script</a:t>
            </a:r>
          </a:p>
          <a:p>
            <a:pPr lvl="1" eaLnBrk="1" hangingPunct="1"/>
            <a:r>
              <a:rPr lang="en-US" sz="2800" dirty="0" smtClean="0"/>
              <a:t>Data is shipped back and analyzed</a:t>
            </a:r>
            <a:br>
              <a:rPr lang="en-US" sz="2800" dirty="0" smtClean="0"/>
            </a:br>
            <a:endParaRPr lang="en-US" sz="2800" dirty="0" smtClean="0"/>
          </a:p>
          <a:p>
            <a:pPr marL="0" lvl="1" indent="0" algn="ctr" eaLnBrk="1" hangingPunct="1">
              <a:spcBef>
                <a:spcPct val="20000"/>
              </a:spcBef>
              <a:buClr>
                <a:srgbClr val="445607"/>
              </a:buClr>
              <a:buNone/>
            </a:pPr>
            <a:r>
              <a:rPr lang="en-US" sz="2000" u="sng" dirty="0" smtClean="0">
                <a:hlinkClick r:id="rId3"/>
              </a:rPr>
              <a:t>Click for more information</a:t>
            </a:r>
            <a:endParaRPr lang="en-US" sz="2000" dirty="0" smtClean="0"/>
          </a:p>
          <a:p>
            <a:pPr lvl="1" eaLnBrk="1" hangingPunct="1"/>
            <a:endParaRPr lang="en-US" sz="2800" dirty="0" smtClean="0"/>
          </a:p>
          <a:p>
            <a:pPr lvl="1" eaLnBrk="1" hangingPunct="1"/>
            <a:endParaRPr lang="en-US" sz="2800" dirty="0" smtClean="0"/>
          </a:p>
        </p:txBody>
      </p:sp>
      <p:sp>
        <p:nvSpPr>
          <p:cNvPr id="2" name="Footer Placeholder 1"/>
          <p:cNvSpPr>
            <a:spLocks noGrp="1"/>
          </p:cNvSpPr>
          <p:nvPr>
            <p:ph type="ftr" sz="quarter" idx="11"/>
          </p:nvPr>
        </p:nvSpPr>
        <p:spPr/>
        <p:txBody>
          <a:bodyPr/>
          <a:lstStyle/>
          <a:p>
            <a:pPr>
              <a:defRPr/>
            </a:pPr>
            <a:r>
              <a:rPr lang="en-US" smtClean="0"/>
              <a:t>Copyright Arney Computer Systems 2012-2014</a:t>
            </a:r>
            <a:endParaRPr lang="en-US"/>
          </a:p>
        </p:txBody>
      </p:sp>
      <p:sp>
        <p:nvSpPr>
          <p:cNvPr id="3" name="Slide Number Placeholder 2"/>
          <p:cNvSpPr>
            <a:spLocks noGrp="1"/>
          </p:cNvSpPr>
          <p:nvPr>
            <p:ph type="sldNum" sz="quarter" idx="12"/>
          </p:nvPr>
        </p:nvSpPr>
        <p:spPr/>
        <p:txBody>
          <a:bodyPr/>
          <a:lstStyle/>
          <a:p>
            <a:pPr>
              <a:defRPr/>
            </a:pPr>
            <a:fld id="{7748ACC4-6E87-4E28-8F25-331EA2A33238}" type="slidenum">
              <a:rPr lang="en-US" smtClean="0"/>
              <a:pPr>
                <a:defRPr/>
              </a:pPr>
              <a:t>24</a:t>
            </a:fld>
            <a:endParaRPr lang="en-US"/>
          </a:p>
        </p:txBody>
      </p:sp>
    </p:spTree>
    <p:extLst>
      <p:ext uri="{BB962C8B-B14F-4D97-AF65-F5344CB8AC3E}">
        <p14:creationId xmlns:p14="http://schemas.microsoft.com/office/powerpoint/2010/main" val="25023959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1366838"/>
            <a:ext cx="8077200" cy="685800"/>
          </a:xfrm>
        </p:spPr>
        <p:txBody>
          <a:bodyPr/>
          <a:lstStyle/>
          <a:p>
            <a:pPr eaLnBrk="1" hangingPunct="1"/>
            <a:r>
              <a:rPr lang="en-US" dirty="0" smtClean="0"/>
              <a:t>Advanced Features: </a:t>
            </a:r>
            <a:r>
              <a:rPr lang="en-US" sz="2400" dirty="0" smtClean="0"/>
              <a:t>AMODE </a:t>
            </a:r>
            <a:r>
              <a:rPr lang="en-US" sz="2400" dirty="0"/>
              <a:t>and RMODE 64</a:t>
            </a:r>
            <a:endParaRPr lang="en-US" dirty="0"/>
          </a:p>
        </p:txBody>
      </p:sp>
      <p:sp>
        <p:nvSpPr>
          <p:cNvPr id="3075" name="Rectangle 3"/>
          <p:cNvSpPr>
            <a:spLocks noGrp="1" noChangeArrowheads="1"/>
          </p:cNvSpPr>
          <p:nvPr>
            <p:ph type="body" idx="1"/>
          </p:nvPr>
        </p:nvSpPr>
        <p:spPr>
          <a:xfrm>
            <a:off x="546100" y="2017713"/>
            <a:ext cx="8229600" cy="4525962"/>
          </a:xfrm>
        </p:spPr>
        <p:txBody>
          <a:bodyPr/>
          <a:lstStyle/>
          <a:p>
            <a:pPr lvl="1" eaLnBrk="1" hangingPunct="1"/>
            <a:r>
              <a:rPr lang="en-US" sz="2800" dirty="0" smtClean="0"/>
              <a:t>Uses server with 64 bit memory object to track debugging sessions</a:t>
            </a:r>
          </a:p>
          <a:p>
            <a:pPr lvl="2" eaLnBrk="1" hangingPunct="1">
              <a:buFont typeface="Wingdings" pitchFamily="2" charset="2"/>
              <a:buChar char="§"/>
            </a:pPr>
            <a:r>
              <a:rPr lang="en-US" sz="2800" dirty="0" smtClean="0"/>
              <a:t>Isolates diagnostic storage from application</a:t>
            </a:r>
          </a:p>
          <a:p>
            <a:pPr lvl="2" eaLnBrk="1" hangingPunct="1">
              <a:buFont typeface="Wingdings" pitchFamily="2" charset="2"/>
              <a:buChar char="§"/>
            </a:pPr>
            <a:r>
              <a:rPr lang="en-US" sz="2800" dirty="0" smtClean="0"/>
              <a:t>Minimizes diagnostic footprint in the debugged address space</a:t>
            </a:r>
          </a:p>
          <a:p>
            <a:pPr lvl="1" eaLnBrk="1" hangingPunct="1"/>
            <a:r>
              <a:rPr lang="en-US" sz="2800" dirty="0" smtClean="0"/>
              <a:t>In, z/OS 1.13 and later,  about half of TDF can execute above the bar </a:t>
            </a:r>
            <a:br>
              <a:rPr lang="en-US" sz="2800" dirty="0" smtClean="0"/>
            </a:br>
            <a:endParaRPr lang="en-US" sz="2800" dirty="0" smtClean="0"/>
          </a:p>
          <a:p>
            <a:pPr marL="457200" lvl="1" indent="0" algn="ctr" eaLnBrk="1" hangingPunct="1">
              <a:buNone/>
            </a:pPr>
            <a:r>
              <a:rPr lang="en-US" sz="2000" u="sng" dirty="0" smtClean="0">
                <a:hlinkClick r:id="rId3"/>
              </a:rPr>
              <a:t>Click for more information</a:t>
            </a:r>
            <a:endParaRPr lang="en-US" sz="2000" dirty="0"/>
          </a:p>
          <a:p>
            <a:pPr lvl="1" eaLnBrk="1" hangingPunct="1"/>
            <a:endParaRPr lang="en-US" sz="2800" dirty="0" smtClean="0"/>
          </a:p>
          <a:p>
            <a:pPr lvl="1" eaLnBrk="1" hangingPunct="1"/>
            <a:endParaRPr lang="en-US" sz="2800" dirty="0" smtClean="0"/>
          </a:p>
        </p:txBody>
      </p:sp>
      <p:sp>
        <p:nvSpPr>
          <p:cNvPr id="2" name="Footer Placeholder 1"/>
          <p:cNvSpPr>
            <a:spLocks noGrp="1"/>
          </p:cNvSpPr>
          <p:nvPr>
            <p:ph type="ftr" sz="quarter" idx="11"/>
          </p:nvPr>
        </p:nvSpPr>
        <p:spPr/>
        <p:txBody>
          <a:bodyPr/>
          <a:lstStyle/>
          <a:p>
            <a:pPr>
              <a:defRPr/>
            </a:pPr>
            <a:r>
              <a:rPr lang="en-US" smtClean="0"/>
              <a:t>Copyright Arney Computer Systems 2012-2014</a:t>
            </a:r>
            <a:endParaRPr lang="en-US"/>
          </a:p>
        </p:txBody>
      </p:sp>
      <p:sp>
        <p:nvSpPr>
          <p:cNvPr id="3" name="Slide Number Placeholder 2"/>
          <p:cNvSpPr>
            <a:spLocks noGrp="1"/>
          </p:cNvSpPr>
          <p:nvPr>
            <p:ph type="sldNum" sz="quarter" idx="12"/>
          </p:nvPr>
        </p:nvSpPr>
        <p:spPr/>
        <p:txBody>
          <a:bodyPr/>
          <a:lstStyle/>
          <a:p>
            <a:pPr>
              <a:defRPr/>
            </a:pPr>
            <a:fld id="{7748ACC4-6E87-4E28-8F25-331EA2A33238}" type="slidenum">
              <a:rPr lang="en-US" smtClean="0"/>
              <a:pPr>
                <a:defRPr/>
              </a:pPr>
              <a:t>25</a:t>
            </a:fld>
            <a:endParaRPr lang="en-US"/>
          </a:p>
        </p:txBody>
      </p:sp>
    </p:spTree>
    <p:extLst>
      <p:ext uri="{BB962C8B-B14F-4D97-AF65-F5344CB8AC3E}">
        <p14:creationId xmlns:p14="http://schemas.microsoft.com/office/powerpoint/2010/main" val="20319010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695005"/>
            <a:ext cx="7772400" cy="1470025"/>
          </a:xfrm>
        </p:spPr>
        <p:txBody>
          <a:bodyPr/>
          <a:lstStyle/>
          <a:p>
            <a:pPr algn="ctr" eaLnBrk="1" hangingPunct="1"/>
            <a:r>
              <a:rPr lang="en-US" sz="3600" dirty="0" smtClean="0"/>
              <a:t>Trap Diagnostic Facility</a:t>
            </a:r>
          </a:p>
        </p:txBody>
      </p:sp>
      <p:sp>
        <p:nvSpPr>
          <p:cNvPr id="2051" name="Rectangle 3"/>
          <p:cNvSpPr>
            <a:spLocks noGrp="1" noChangeArrowheads="1"/>
          </p:cNvSpPr>
          <p:nvPr>
            <p:ph type="subTitle" idx="1"/>
          </p:nvPr>
        </p:nvSpPr>
        <p:spPr>
          <a:xfrm>
            <a:off x="856342" y="3420849"/>
            <a:ext cx="7489371" cy="3255722"/>
          </a:xfrm>
        </p:spPr>
        <p:txBody>
          <a:bodyPr/>
          <a:lstStyle/>
          <a:p>
            <a:pPr eaLnBrk="1" hangingPunct="1"/>
            <a:r>
              <a:rPr lang="en-US" dirty="0" smtClean="0"/>
              <a:t>Today’s Software Diagnostic Tool</a:t>
            </a:r>
          </a:p>
          <a:p>
            <a:pPr eaLnBrk="1" hangingPunct="1"/>
            <a:r>
              <a:rPr lang="en-US" dirty="0" smtClean="0"/>
              <a:t> </a:t>
            </a:r>
            <a:r>
              <a:rPr lang="en-US" sz="1800" dirty="0" smtClean="0"/>
              <a:t>for today’s software developer</a:t>
            </a:r>
            <a:endParaRPr lang="en-US" sz="2000" dirty="0" smtClean="0"/>
          </a:p>
          <a:p>
            <a:pPr eaLnBrk="1" hangingPunct="1"/>
            <a:endParaRPr lang="en-US" dirty="0" smtClean="0"/>
          </a:p>
          <a:p>
            <a:pPr eaLnBrk="1" hangingPunct="1"/>
            <a:r>
              <a:rPr lang="en-US" dirty="0" smtClean="0">
                <a:hlinkClick r:id="rId3"/>
              </a:rPr>
              <a:t>www.zosdebug.com</a:t>
            </a:r>
            <a:endParaRPr lang="en-US" dirty="0"/>
          </a:p>
          <a:p>
            <a:pPr eaLnBrk="1" hangingPunct="1"/>
            <a:endParaRPr lang="en-US" sz="1800" dirty="0" smtClean="0"/>
          </a:p>
          <a:p>
            <a:pPr eaLnBrk="1" hangingPunct="1"/>
            <a:r>
              <a:rPr lang="en-US" sz="1800" b="1" dirty="0" smtClean="0">
                <a:hlinkClick r:id="rId4"/>
              </a:rPr>
              <a:t>www.facebook.com/arneycomputer</a:t>
            </a:r>
            <a:endParaRPr lang="en-US" sz="1800" b="1" dirty="0"/>
          </a:p>
          <a:p>
            <a:pPr eaLnBrk="1" hangingPunct="1"/>
            <a:endParaRPr lang="en-US" sz="1800" dirty="0" smtClean="0"/>
          </a:p>
          <a:p>
            <a:pPr eaLnBrk="1" hangingPunct="1"/>
            <a:r>
              <a:rPr lang="en-US" b="1" dirty="0" smtClean="0">
                <a:latin typeface="Calibri" pitchFamily="34" charset="0"/>
                <a:cs typeface="Calibri" pitchFamily="34" charset="0"/>
              </a:rPr>
              <a:t>Arney Computer Systems</a:t>
            </a:r>
            <a:endParaRPr lang="en-US" b="1" dirty="0">
              <a:latin typeface="Calibri" pitchFamily="34" charset="0"/>
              <a:cs typeface="Calibri" pitchFamily="34" charset="0"/>
            </a:endParaRPr>
          </a:p>
          <a:p>
            <a:pPr eaLnBrk="1" hangingPunct="1"/>
            <a:endParaRPr lang="en-US" dirty="0" smtClean="0"/>
          </a:p>
        </p:txBody>
      </p:sp>
    </p:spTree>
    <p:extLst>
      <p:ext uri="{BB962C8B-B14F-4D97-AF65-F5344CB8AC3E}">
        <p14:creationId xmlns:p14="http://schemas.microsoft.com/office/powerpoint/2010/main" val="52061656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02771" y="1120095"/>
            <a:ext cx="8077200" cy="685800"/>
          </a:xfrm>
        </p:spPr>
        <p:txBody>
          <a:bodyPr/>
          <a:lstStyle/>
          <a:p>
            <a:pPr eaLnBrk="1" hangingPunct="1"/>
            <a:r>
              <a:rPr lang="en-US" dirty="0" smtClean="0"/>
              <a:t>Topics: </a:t>
            </a:r>
            <a:r>
              <a:rPr lang="en-US" sz="2400" dirty="0" smtClean="0"/>
              <a:t>ISPF User Interface</a:t>
            </a:r>
            <a:endParaRPr lang="en-US" dirty="0" smtClean="0"/>
          </a:p>
        </p:txBody>
      </p:sp>
      <p:sp>
        <p:nvSpPr>
          <p:cNvPr id="3075" name="Rectangle 3"/>
          <p:cNvSpPr>
            <a:spLocks noGrp="1" noChangeArrowheads="1"/>
          </p:cNvSpPr>
          <p:nvPr>
            <p:ph type="body" idx="1"/>
          </p:nvPr>
        </p:nvSpPr>
        <p:spPr>
          <a:xfrm>
            <a:off x="400957" y="1756456"/>
            <a:ext cx="8229600" cy="4891087"/>
          </a:xfrm>
        </p:spPr>
        <p:style>
          <a:lnRef idx="0">
            <a:scrgbClr r="0" g="0" b="0"/>
          </a:lnRef>
          <a:fillRef idx="1001">
            <a:schemeClr val="lt1"/>
          </a:fillRef>
          <a:effectRef idx="0">
            <a:scrgbClr r="0" g="0" b="0"/>
          </a:effectRef>
          <a:fontRef idx="major"/>
        </p:style>
        <p:txBody>
          <a:bodyPr/>
          <a:lstStyle/>
          <a:p>
            <a:pPr lvl="1" eaLnBrk="1" hangingPunct="1"/>
            <a:r>
              <a:rPr lang="en-US" sz="2800" dirty="0" smtClean="0"/>
              <a:t>Menu and panel driven</a:t>
            </a:r>
          </a:p>
          <a:p>
            <a:pPr lvl="1" eaLnBrk="1" hangingPunct="1"/>
            <a:r>
              <a:rPr lang="en-US" sz="2800" dirty="0"/>
              <a:t>Connecting sessions and </a:t>
            </a:r>
            <a:r>
              <a:rPr lang="en-US" sz="2800" dirty="0" smtClean="0"/>
              <a:t>targeting </a:t>
            </a:r>
            <a:r>
              <a:rPr lang="en-US" sz="2800" dirty="0"/>
              <a:t>subtasks </a:t>
            </a:r>
          </a:p>
          <a:p>
            <a:pPr lvl="1" eaLnBrk="1" hangingPunct="1"/>
            <a:r>
              <a:rPr lang="en-US" sz="2800" dirty="0" smtClean="0"/>
              <a:t>Symbols</a:t>
            </a:r>
          </a:p>
          <a:p>
            <a:pPr lvl="1" eaLnBrk="1" hangingPunct="1"/>
            <a:r>
              <a:rPr lang="en-US" sz="2800" dirty="0" smtClean="0"/>
              <a:t>Single </a:t>
            </a:r>
            <a:r>
              <a:rPr lang="en-US" sz="2800" dirty="0"/>
              <a:t>step </a:t>
            </a:r>
            <a:r>
              <a:rPr lang="en-US" sz="2800" dirty="0" smtClean="0"/>
              <a:t>tracing</a:t>
            </a:r>
            <a:endParaRPr lang="en-US" sz="2800" dirty="0"/>
          </a:p>
          <a:p>
            <a:pPr lvl="1" eaLnBrk="1" hangingPunct="1"/>
            <a:r>
              <a:rPr lang="en-US" sz="2800" dirty="0" smtClean="0"/>
              <a:t>Breakpoints and triggers</a:t>
            </a:r>
          </a:p>
          <a:p>
            <a:pPr lvl="1" eaLnBrk="1" hangingPunct="1"/>
            <a:r>
              <a:rPr lang="en-US" sz="2800" dirty="0" smtClean="0"/>
              <a:t>Displaying and zapping storage</a:t>
            </a:r>
          </a:p>
          <a:p>
            <a:pPr lvl="1" eaLnBrk="1" hangingPunct="1"/>
            <a:r>
              <a:rPr lang="en-US" sz="2800" dirty="0" smtClean="0"/>
              <a:t>Session </a:t>
            </a:r>
            <a:r>
              <a:rPr lang="en-US" sz="2800" dirty="0"/>
              <a:t>recording and </a:t>
            </a:r>
            <a:r>
              <a:rPr lang="en-US" sz="2800" dirty="0" smtClean="0"/>
              <a:t>scripting</a:t>
            </a:r>
            <a:endParaRPr lang="en-US" sz="2800" dirty="0"/>
          </a:p>
          <a:p>
            <a:pPr marL="0" lvl="1" indent="0" algn="ctr" eaLnBrk="1" hangingPunct="1">
              <a:spcBef>
                <a:spcPct val="20000"/>
              </a:spcBef>
              <a:buClr>
                <a:srgbClr val="445607"/>
              </a:buClr>
              <a:buNone/>
            </a:pPr>
            <a:r>
              <a:rPr lang="en-US" sz="2000" u="sng" dirty="0" smtClean="0">
                <a:hlinkClick r:id="rId3"/>
              </a:rPr>
              <a:t>Click for more information</a:t>
            </a:r>
            <a:endParaRPr lang="en-US" sz="2000" dirty="0"/>
          </a:p>
          <a:p>
            <a:pPr lvl="1" eaLnBrk="1" hangingPunct="1"/>
            <a:endParaRPr lang="en-US" sz="2800" dirty="0" smtClean="0"/>
          </a:p>
          <a:p>
            <a:pPr lvl="1" eaLnBrk="1" hangingPunct="1"/>
            <a:endParaRPr lang="en-US" sz="2800" dirty="0" smtClean="0"/>
          </a:p>
          <a:p>
            <a:pPr lvl="1" eaLnBrk="1" hangingPunct="1"/>
            <a:endParaRPr lang="en-US" sz="2800" dirty="0" smtClean="0"/>
          </a:p>
        </p:txBody>
      </p:sp>
      <p:sp>
        <p:nvSpPr>
          <p:cNvPr id="2" name="Footer Placeholder 1"/>
          <p:cNvSpPr>
            <a:spLocks noGrp="1"/>
          </p:cNvSpPr>
          <p:nvPr>
            <p:ph type="ftr" sz="quarter" idx="11"/>
          </p:nvPr>
        </p:nvSpPr>
        <p:spPr/>
        <p:txBody>
          <a:bodyPr/>
          <a:lstStyle/>
          <a:p>
            <a:pPr>
              <a:defRPr/>
            </a:pPr>
            <a:r>
              <a:rPr lang="en-US" smtClean="0"/>
              <a:t>Copyright Arney Computer Systems 2012-2014</a:t>
            </a:r>
            <a:endParaRPr lang="en-US"/>
          </a:p>
        </p:txBody>
      </p:sp>
      <p:sp>
        <p:nvSpPr>
          <p:cNvPr id="3" name="Slide Number Placeholder 2"/>
          <p:cNvSpPr>
            <a:spLocks noGrp="1"/>
          </p:cNvSpPr>
          <p:nvPr>
            <p:ph type="sldNum" sz="quarter" idx="12"/>
          </p:nvPr>
        </p:nvSpPr>
        <p:spPr/>
        <p:txBody>
          <a:bodyPr/>
          <a:lstStyle/>
          <a:p>
            <a:pPr>
              <a:defRPr/>
            </a:pPr>
            <a:fld id="{7748ACC4-6E87-4E28-8F25-331EA2A33238}" type="slidenum">
              <a:rPr lang="en-US" smtClean="0"/>
              <a:pPr>
                <a:defRPr/>
              </a:pPr>
              <a:t>3</a:t>
            </a:fld>
            <a:endParaRPr lang="en-US"/>
          </a:p>
        </p:txBody>
      </p:sp>
    </p:spTree>
    <p:extLst>
      <p:ext uri="{BB962C8B-B14F-4D97-AF65-F5344CB8AC3E}">
        <p14:creationId xmlns:p14="http://schemas.microsoft.com/office/powerpoint/2010/main" val="2579629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1366838"/>
            <a:ext cx="8077200" cy="685800"/>
          </a:xfrm>
        </p:spPr>
        <p:txBody>
          <a:bodyPr/>
          <a:lstStyle/>
          <a:p>
            <a:pPr eaLnBrk="1" hangingPunct="1"/>
            <a:r>
              <a:rPr lang="en-US" dirty="0" smtClean="0"/>
              <a:t>Topics: </a:t>
            </a:r>
            <a:r>
              <a:rPr lang="en-US" sz="2400" dirty="0" smtClean="0"/>
              <a:t>Advanced Features</a:t>
            </a:r>
            <a:endParaRPr lang="en-US" dirty="0" smtClean="0"/>
          </a:p>
        </p:txBody>
      </p:sp>
      <p:sp>
        <p:nvSpPr>
          <p:cNvPr id="3075" name="Rectangle 3"/>
          <p:cNvSpPr>
            <a:spLocks noGrp="1" noChangeArrowheads="1"/>
          </p:cNvSpPr>
          <p:nvPr>
            <p:ph type="body" idx="1"/>
          </p:nvPr>
        </p:nvSpPr>
        <p:spPr>
          <a:xfrm>
            <a:off x="546100" y="2017713"/>
            <a:ext cx="8229600" cy="4281487"/>
          </a:xfrm>
        </p:spPr>
        <p:txBody>
          <a:bodyPr/>
          <a:lstStyle/>
          <a:p>
            <a:pPr lvl="1" eaLnBrk="1" hangingPunct="1"/>
            <a:r>
              <a:rPr lang="en-US" sz="2800" dirty="0" smtClean="0"/>
              <a:t>Program identification </a:t>
            </a:r>
          </a:p>
          <a:p>
            <a:pPr lvl="1" eaLnBrk="1" hangingPunct="1"/>
            <a:r>
              <a:rPr lang="en-US" sz="2800" dirty="0" smtClean="0"/>
              <a:t>Dynamic </a:t>
            </a:r>
            <a:r>
              <a:rPr lang="en-US" sz="2800" dirty="0"/>
              <a:t>non-interactive tracing</a:t>
            </a:r>
          </a:p>
          <a:p>
            <a:pPr lvl="1" eaLnBrk="1" hangingPunct="1"/>
            <a:r>
              <a:rPr lang="en-US" sz="2800" dirty="0" smtClean="0"/>
              <a:t>Grouping </a:t>
            </a:r>
            <a:r>
              <a:rPr lang="en-US" sz="2800" dirty="0"/>
              <a:t>tasks into single diagnostic unit</a:t>
            </a:r>
          </a:p>
          <a:p>
            <a:pPr lvl="1" eaLnBrk="1" hangingPunct="1"/>
            <a:r>
              <a:rPr lang="en-US" sz="2800" dirty="0" smtClean="0"/>
              <a:t>Remote Debugging Facility</a:t>
            </a:r>
          </a:p>
          <a:p>
            <a:pPr lvl="1" eaLnBrk="1" hangingPunct="1"/>
            <a:r>
              <a:rPr lang="en-US" sz="2800" dirty="0" err="1" smtClean="0"/>
              <a:t>Amode</a:t>
            </a:r>
            <a:r>
              <a:rPr lang="en-US" sz="2800" dirty="0" smtClean="0"/>
              <a:t> and </a:t>
            </a:r>
            <a:r>
              <a:rPr lang="en-US" sz="2800" dirty="0" err="1" smtClean="0"/>
              <a:t>Rmode</a:t>
            </a:r>
            <a:r>
              <a:rPr lang="en-US" sz="2800" dirty="0" smtClean="0"/>
              <a:t> 64-able</a:t>
            </a:r>
          </a:p>
          <a:p>
            <a:pPr lvl="1" eaLnBrk="1" hangingPunct="1"/>
            <a:endParaRPr lang="en-US" sz="2800" dirty="0">
              <a:solidFill>
                <a:schemeClr val="tx2"/>
              </a:solidFill>
            </a:endParaRPr>
          </a:p>
          <a:p>
            <a:pPr marL="457200" lvl="1" indent="0" algn="ctr" eaLnBrk="1" hangingPunct="1">
              <a:buNone/>
            </a:pPr>
            <a:r>
              <a:rPr lang="en-US" sz="2000" u="sng" dirty="0" smtClean="0">
                <a:hlinkClick r:id="rId3"/>
              </a:rPr>
              <a:t>Click for more information</a:t>
            </a:r>
            <a:endParaRPr lang="en-US" sz="2000" dirty="0"/>
          </a:p>
          <a:p>
            <a:pPr lvl="1" eaLnBrk="1" hangingPunct="1"/>
            <a:endParaRPr lang="en-US" sz="2800" dirty="0" smtClean="0"/>
          </a:p>
        </p:txBody>
      </p:sp>
      <p:sp>
        <p:nvSpPr>
          <p:cNvPr id="2" name="Footer Placeholder 1"/>
          <p:cNvSpPr>
            <a:spLocks noGrp="1"/>
          </p:cNvSpPr>
          <p:nvPr>
            <p:ph type="ftr" sz="quarter" idx="11"/>
          </p:nvPr>
        </p:nvSpPr>
        <p:spPr/>
        <p:txBody>
          <a:bodyPr/>
          <a:lstStyle/>
          <a:p>
            <a:pPr>
              <a:defRPr/>
            </a:pPr>
            <a:r>
              <a:rPr lang="en-US" smtClean="0"/>
              <a:t>Copyright Arney Computer Systems 2012-2014</a:t>
            </a:r>
            <a:endParaRPr lang="en-US"/>
          </a:p>
        </p:txBody>
      </p:sp>
      <p:sp>
        <p:nvSpPr>
          <p:cNvPr id="3" name="Slide Number Placeholder 2"/>
          <p:cNvSpPr>
            <a:spLocks noGrp="1"/>
          </p:cNvSpPr>
          <p:nvPr>
            <p:ph type="sldNum" sz="quarter" idx="12"/>
          </p:nvPr>
        </p:nvSpPr>
        <p:spPr/>
        <p:txBody>
          <a:bodyPr/>
          <a:lstStyle/>
          <a:p>
            <a:pPr>
              <a:defRPr/>
            </a:pPr>
            <a:fld id="{7748ACC4-6E87-4E28-8F25-331EA2A33238}" type="slidenum">
              <a:rPr lang="en-US" smtClean="0"/>
              <a:pPr>
                <a:defRPr/>
              </a:pPr>
              <a:t>4</a:t>
            </a:fld>
            <a:endParaRPr lang="en-US"/>
          </a:p>
        </p:txBody>
      </p:sp>
    </p:spTree>
    <p:extLst>
      <p:ext uri="{BB962C8B-B14F-4D97-AF65-F5344CB8AC3E}">
        <p14:creationId xmlns:p14="http://schemas.microsoft.com/office/powerpoint/2010/main" val="18484414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1366838"/>
            <a:ext cx="8077200" cy="685800"/>
          </a:xfrm>
        </p:spPr>
        <p:txBody>
          <a:bodyPr/>
          <a:lstStyle/>
          <a:p>
            <a:pPr eaLnBrk="1" hangingPunct="1"/>
            <a:r>
              <a:rPr lang="en-US" dirty="0" smtClean="0"/>
              <a:t>Dynamic Program Intercepts:</a:t>
            </a:r>
            <a:br>
              <a:rPr lang="en-US" dirty="0" smtClean="0"/>
            </a:br>
            <a:r>
              <a:rPr lang="en-US" dirty="0" smtClean="0"/>
              <a:t> 	</a:t>
            </a:r>
            <a:r>
              <a:rPr lang="en-US" sz="2400" dirty="0" smtClean="0"/>
              <a:t>Diagnosis </a:t>
            </a:r>
            <a:r>
              <a:rPr lang="en-US" sz="2400" dirty="0"/>
              <a:t>with No </a:t>
            </a:r>
            <a:r>
              <a:rPr lang="en-US" sz="2400" dirty="0" smtClean="0"/>
              <a:t>Boundaries</a:t>
            </a:r>
            <a:br>
              <a:rPr lang="en-US" sz="2400" dirty="0" smtClean="0"/>
            </a:br>
            <a:endParaRPr lang="en-US" sz="2400" dirty="0"/>
          </a:p>
        </p:txBody>
      </p:sp>
      <p:sp>
        <p:nvSpPr>
          <p:cNvPr id="3075" name="Rectangle 3"/>
          <p:cNvSpPr>
            <a:spLocks noGrp="1" noChangeArrowheads="1"/>
          </p:cNvSpPr>
          <p:nvPr>
            <p:ph type="body" idx="1"/>
          </p:nvPr>
        </p:nvSpPr>
        <p:spPr>
          <a:xfrm>
            <a:off x="546100" y="2017713"/>
            <a:ext cx="8229600" cy="4525962"/>
          </a:xfrm>
        </p:spPr>
        <p:txBody>
          <a:bodyPr/>
          <a:lstStyle/>
          <a:p>
            <a:pPr lvl="1" eaLnBrk="1" hangingPunct="1"/>
            <a:r>
              <a:rPr lang="en-US" sz="2800" dirty="0" smtClean="0"/>
              <a:t>Uses z/Architecture Trap Instruction</a:t>
            </a:r>
          </a:p>
          <a:p>
            <a:pPr lvl="1" eaLnBrk="1" hangingPunct="1"/>
            <a:r>
              <a:rPr lang="en-US" sz="2800" dirty="0" smtClean="0"/>
              <a:t>Unaffected by applications RTM exits such as ESTAEX</a:t>
            </a:r>
          </a:p>
          <a:p>
            <a:pPr lvl="1" eaLnBrk="1" hangingPunct="1"/>
            <a:r>
              <a:rPr lang="en-US" sz="2800" dirty="0" smtClean="0"/>
              <a:t>Executes in all z/OS environments; task, SRB, cross memory, locked, and so forth</a:t>
            </a:r>
          </a:p>
          <a:p>
            <a:pPr lvl="1" eaLnBrk="1" hangingPunct="1"/>
            <a:r>
              <a:rPr lang="en-US" sz="2800" dirty="0" smtClean="0"/>
              <a:t>Does not require any program modifications to use any features</a:t>
            </a:r>
            <a:br>
              <a:rPr lang="en-US" sz="2800" dirty="0" smtClean="0"/>
            </a:br>
            <a:endParaRPr lang="en-US" sz="2800" dirty="0" smtClean="0"/>
          </a:p>
          <a:p>
            <a:pPr marL="457200" lvl="1" indent="0" algn="ctr" eaLnBrk="1" hangingPunct="1">
              <a:buNone/>
            </a:pPr>
            <a:r>
              <a:rPr lang="en-US" sz="2000" u="sng" dirty="0" smtClean="0">
                <a:hlinkClick r:id="rId3"/>
              </a:rPr>
              <a:t>Click for more information</a:t>
            </a:r>
            <a:endParaRPr lang="en-US" sz="2000" dirty="0"/>
          </a:p>
          <a:p>
            <a:pPr lvl="1" eaLnBrk="1" hangingPunct="1"/>
            <a:endParaRPr lang="en-US" sz="2800" dirty="0" smtClean="0"/>
          </a:p>
          <a:p>
            <a:pPr lvl="1" eaLnBrk="1" hangingPunct="1"/>
            <a:endParaRPr lang="en-US" sz="2800" dirty="0" smtClean="0"/>
          </a:p>
          <a:p>
            <a:pPr lvl="1" eaLnBrk="1" hangingPunct="1"/>
            <a:endParaRPr lang="en-US" sz="2800" dirty="0" smtClean="0"/>
          </a:p>
        </p:txBody>
      </p:sp>
      <p:sp>
        <p:nvSpPr>
          <p:cNvPr id="2" name="Footer Placeholder 1"/>
          <p:cNvSpPr>
            <a:spLocks noGrp="1"/>
          </p:cNvSpPr>
          <p:nvPr>
            <p:ph type="ftr" sz="quarter" idx="11"/>
          </p:nvPr>
        </p:nvSpPr>
        <p:spPr/>
        <p:txBody>
          <a:bodyPr/>
          <a:lstStyle/>
          <a:p>
            <a:pPr>
              <a:defRPr/>
            </a:pPr>
            <a:r>
              <a:rPr lang="en-US" smtClean="0"/>
              <a:t>Copyright Arney Computer Systems 2012-2014</a:t>
            </a:r>
            <a:endParaRPr lang="en-US"/>
          </a:p>
        </p:txBody>
      </p:sp>
      <p:sp>
        <p:nvSpPr>
          <p:cNvPr id="3" name="Slide Number Placeholder 2"/>
          <p:cNvSpPr>
            <a:spLocks noGrp="1"/>
          </p:cNvSpPr>
          <p:nvPr>
            <p:ph type="sldNum" sz="quarter" idx="12"/>
          </p:nvPr>
        </p:nvSpPr>
        <p:spPr/>
        <p:txBody>
          <a:bodyPr/>
          <a:lstStyle/>
          <a:p>
            <a:pPr>
              <a:defRPr/>
            </a:pPr>
            <a:fld id="{7748ACC4-6E87-4E28-8F25-331EA2A33238}" type="slidenum">
              <a:rPr lang="en-US" smtClean="0"/>
              <a:pPr>
                <a:defRPr/>
              </a:pPr>
              <a:t>5</a:t>
            </a:fld>
            <a:endParaRPr lang="en-US"/>
          </a:p>
        </p:txBody>
      </p:sp>
    </p:spTree>
    <p:extLst>
      <p:ext uri="{BB962C8B-B14F-4D97-AF65-F5344CB8AC3E}">
        <p14:creationId xmlns:p14="http://schemas.microsoft.com/office/powerpoint/2010/main" val="6801334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1366838"/>
            <a:ext cx="8077200" cy="685800"/>
          </a:xfrm>
        </p:spPr>
        <p:txBody>
          <a:bodyPr/>
          <a:lstStyle/>
          <a:p>
            <a:pPr algn="ctr" eaLnBrk="1" hangingPunct="1"/>
            <a:r>
              <a:rPr lang="en-US" dirty="0" smtClean="0"/>
              <a:t>Dynamic Program Intercepts: </a:t>
            </a:r>
            <a:r>
              <a:rPr lang="en-US" sz="2400" dirty="0" smtClean="0"/>
              <a:t>Startup Intercept</a:t>
            </a:r>
          </a:p>
        </p:txBody>
      </p:sp>
      <p:sp>
        <p:nvSpPr>
          <p:cNvPr id="3075" name="Rectangle 3"/>
          <p:cNvSpPr>
            <a:spLocks noGrp="1" noChangeArrowheads="1"/>
          </p:cNvSpPr>
          <p:nvPr>
            <p:ph type="body" idx="1"/>
          </p:nvPr>
        </p:nvSpPr>
        <p:spPr>
          <a:xfrm>
            <a:off x="531585" y="1683884"/>
            <a:ext cx="8229600" cy="4525962"/>
          </a:xfrm>
        </p:spPr>
        <p:txBody>
          <a:bodyPr/>
          <a:lstStyle/>
          <a:p>
            <a:pPr eaLnBrk="1" hangingPunct="1"/>
            <a:endParaRPr lang="en-US" sz="2800" dirty="0" smtClean="0"/>
          </a:p>
          <a:p>
            <a:pPr eaLnBrk="1" hangingPunct="1"/>
            <a:r>
              <a:rPr lang="en-US" sz="2800" dirty="0" smtClean="0"/>
              <a:t>TDFHOOK startup intercept </a:t>
            </a:r>
          </a:p>
          <a:p>
            <a:pPr lvl="1" eaLnBrk="1" hangingPunct="1"/>
            <a:r>
              <a:rPr lang="en-US" sz="2800" dirty="0" smtClean="0"/>
              <a:t>Replace EXEC= for specified system startup</a:t>
            </a:r>
          </a:p>
          <a:p>
            <a:pPr lvl="1" eaLnBrk="1" hangingPunct="1"/>
            <a:r>
              <a:rPr lang="en-US" sz="2800" dirty="0" smtClean="0"/>
              <a:t>Specify program as PARM= followed by the application’s  parameters</a:t>
            </a:r>
          </a:p>
          <a:p>
            <a:pPr lvl="1" eaLnBrk="1" hangingPunct="1"/>
            <a:r>
              <a:rPr lang="en-US" sz="2800" dirty="0" smtClean="0"/>
              <a:t>Breakpoint is dynamically inserted after program load and before program is executed</a:t>
            </a:r>
            <a:br>
              <a:rPr lang="en-US" sz="2800" dirty="0" smtClean="0"/>
            </a:br>
            <a:endParaRPr lang="en-US" sz="2800" dirty="0"/>
          </a:p>
          <a:p>
            <a:pPr marL="0" lvl="1" indent="0" algn="ctr" eaLnBrk="1" hangingPunct="1">
              <a:spcBef>
                <a:spcPct val="20000"/>
              </a:spcBef>
              <a:buClr>
                <a:srgbClr val="445607"/>
              </a:buClr>
              <a:buNone/>
            </a:pPr>
            <a:r>
              <a:rPr lang="en-US" sz="2000" u="sng" dirty="0" smtClean="0">
                <a:hlinkClick r:id="rId3"/>
              </a:rPr>
              <a:t>Click for more information</a:t>
            </a:r>
            <a:endParaRPr lang="en-US" sz="2000" dirty="0"/>
          </a:p>
          <a:p>
            <a:pPr lvl="1" eaLnBrk="1" hangingPunct="1"/>
            <a:endParaRPr lang="en-US" sz="2800" dirty="0" smtClean="0"/>
          </a:p>
        </p:txBody>
      </p:sp>
      <p:sp>
        <p:nvSpPr>
          <p:cNvPr id="2" name="Footer Placeholder 1"/>
          <p:cNvSpPr>
            <a:spLocks noGrp="1"/>
          </p:cNvSpPr>
          <p:nvPr>
            <p:ph type="ftr" sz="quarter" idx="11"/>
          </p:nvPr>
        </p:nvSpPr>
        <p:spPr/>
        <p:txBody>
          <a:bodyPr/>
          <a:lstStyle/>
          <a:p>
            <a:pPr>
              <a:defRPr/>
            </a:pPr>
            <a:r>
              <a:rPr lang="en-US" smtClean="0"/>
              <a:t>Copyright Arney Computer Systems 2012-2014</a:t>
            </a:r>
            <a:endParaRPr lang="en-US"/>
          </a:p>
        </p:txBody>
      </p:sp>
      <p:sp>
        <p:nvSpPr>
          <p:cNvPr id="3" name="Slide Number Placeholder 2"/>
          <p:cNvSpPr>
            <a:spLocks noGrp="1"/>
          </p:cNvSpPr>
          <p:nvPr>
            <p:ph type="sldNum" sz="quarter" idx="12"/>
          </p:nvPr>
        </p:nvSpPr>
        <p:spPr/>
        <p:txBody>
          <a:bodyPr/>
          <a:lstStyle/>
          <a:p>
            <a:pPr>
              <a:defRPr/>
            </a:pPr>
            <a:fld id="{7748ACC4-6E87-4E28-8F25-331EA2A33238}" type="slidenum">
              <a:rPr lang="en-US" smtClean="0"/>
              <a:pPr>
                <a:defRPr/>
              </a:pPr>
              <a:t>6</a:t>
            </a:fld>
            <a:endParaRPr lang="en-US"/>
          </a:p>
        </p:txBody>
      </p:sp>
    </p:spTree>
    <p:extLst>
      <p:ext uri="{BB962C8B-B14F-4D97-AF65-F5344CB8AC3E}">
        <p14:creationId xmlns:p14="http://schemas.microsoft.com/office/powerpoint/2010/main" val="22521225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1366838"/>
            <a:ext cx="8077200" cy="685800"/>
          </a:xfrm>
        </p:spPr>
        <p:txBody>
          <a:bodyPr/>
          <a:lstStyle/>
          <a:p>
            <a:pPr eaLnBrk="1" hangingPunct="1"/>
            <a:r>
              <a:rPr lang="en-US" dirty="0" smtClean="0"/>
              <a:t>Dynamic Program Intercepts: </a:t>
            </a:r>
            <a:r>
              <a:rPr lang="en-US" sz="2400" dirty="0" smtClean="0"/>
              <a:t>SVC Screening</a:t>
            </a:r>
            <a:endParaRPr lang="en-US" dirty="0" smtClean="0"/>
          </a:p>
        </p:txBody>
      </p:sp>
      <p:sp>
        <p:nvSpPr>
          <p:cNvPr id="3075" name="Rectangle 3"/>
          <p:cNvSpPr>
            <a:spLocks noGrp="1" noChangeArrowheads="1"/>
          </p:cNvSpPr>
          <p:nvPr>
            <p:ph type="body" idx="1"/>
          </p:nvPr>
        </p:nvSpPr>
        <p:spPr>
          <a:xfrm>
            <a:off x="546100" y="2017713"/>
            <a:ext cx="8229600" cy="4525962"/>
          </a:xfrm>
        </p:spPr>
        <p:txBody>
          <a:bodyPr/>
          <a:lstStyle/>
          <a:p>
            <a:pPr eaLnBrk="1" hangingPunct="1"/>
            <a:r>
              <a:rPr lang="en-US" sz="2800" dirty="0" smtClean="0"/>
              <a:t>Allows interception of target programs in ATTACH,LOAD, LINK and XCTL </a:t>
            </a:r>
            <a:r>
              <a:rPr lang="en-US" sz="2800" dirty="0"/>
              <a:t>SVC </a:t>
            </a:r>
            <a:r>
              <a:rPr lang="en-US" sz="2800" dirty="0" smtClean="0"/>
              <a:t>calls</a:t>
            </a:r>
          </a:p>
          <a:p>
            <a:pPr eaLnBrk="1" hangingPunct="1"/>
            <a:r>
              <a:rPr lang="en-US" sz="2800" dirty="0" smtClean="0"/>
              <a:t>Allows </a:t>
            </a:r>
            <a:r>
              <a:rPr lang="en-US" sz="2800" dirty="0"/>
              <a:t>interception of </a:t>
            </a:r>
            <a:r>
              <a:rPr lang="en-US" sz="2800" dirty="0" smtClean="0"/>
              <a:t>RTM exits in SPIE, ESPIE, STAE, and ESTAE SVC calls</a:t>
            </a:r>
          </a:p>
          <a:p>
            <a:pPr eaLnBrk="1" hangingPunct="1"/>
            <a:r>
              <a:rPr lang="en-US" sz="2800" dirty="0" smtClean="0"/>
              <a:t>Inserts automatic system breakpoints in key points in these calls</a:t>
            </a:r>
          </a:p>
          <a:p>
            <a:pPr eaLnBrk="1" hangingPunct="1"/>
            <a:r>
              <a:rPr lang="en-US" sz="2800" dirty="0" smtClean="0"/>
              <a:t>Does not modify any programs   </a:t>
            </a:r>
          </a:p>
          <a:p>
            <a:pPr marL="457200" lvl="1" indent="0" eaLnBrk="1" hangingPunct="1">
              <a:buNone/>
            </a:pPr>
            <a:endParaRPr lang="en-US" sz="2800" dirty="0" smtClean="0">
              <a:solidFill>
                <a:srgbClr val="FF0000"/>
              </a:solidFill>
            </a:endParaRPr>
          </a:p>
          <a:p>
            <a:pPr marL="0" lvl="1" indent="0" algn="ctr" eaLnBrk="1" hangingPunct="1">
              <a:spcBef>
                <a:spcPct val="20000"/>
              </a:spcBef>
              <a:buClr>
                <a:srgbClr val="445607"/>
              </a:buClr>
              <a:buNone/>
            </a:pPr>
            <a:r>
              <a:rPr lang="en-US" sz="2000" u="sng" dirty="0" smtClean="0">
                <a:hlinkClick r:id="rId3"/>
              </a:rPr>
              <a:t>Click for more information</a:t>
            </a:r>
            <a:endParaRPr lang="en-US" sz="2000" dirty="0"/>
          </a:p>
          <a:p>
            <a:pPr lvl="1" eaLnBrk="1" hangingPunct="1"/>
            <a:endParaRPr lang="en-US" sz="2800" dirty="0" smtClean="0"/>
          </a:p>
        </p:txBody>
      </p:sp>
      <p:sp>
        <p:nvSpPr>
          <p:cNvPr id="2" name="Footer Placeholder 1"/>
          <p:cNvSpPr>
            <a:spLocks noGrp="1"/>
          </p:cNvSpPr>
          <p:nvPr>
            <p:ph type="ftr" sz="quarter" idx="11"/>
          </p:nvPr>
        </p:nvSpPr>
        <p:spPr/>
        <p:txBody>
          <a:bodyPr/>
          <a:lstStyle/>
          <a:p>
            <a:pPr>
              <a:defRPr/>
            </a:pPr>
            <a:r>
              <a:rPr lang="en-US" smtClean="0"/>
              <a:t>Copyright Arney Computer Systems 2012-2014</a:t>
            </a:r>
            <a:endParaRPr lang="en-US"/>
          </a:p>
        </p:txBody>
      </p:sp>
      <p:sp>
        <p:nvSpPr>
          <p:cNvPr id="3" name="Slide Number Placeholder 2"/>
          <p:cNvSpPr>
            <a:spLocks noGrp="1"/>
          </p:cNvSpPr>
          <p:nvPr>
            <p:ph type="sldNum" sz="quarter" idx="12"/>
          </p:nvPr>
        </p:nvSpPr>
        <p:spPr/>
        <p:txBody>
          <a:bodyPr/>
          <a:lstStyle/>
          <a:p>
            <a:pPr>
              <a:defRPr/>
            </a:pPr>
            <a:fld id="{7748ACC4-6E87-4E28-8F25-331EA2A33238}" type="slidenum">
              <a:rPr lang="en-US" smtClean="0"/>
              <a:pPr>
                <a:defRPr/>
              </a:pPr>
              <a:t>7</a:t>
            </a:fld>
            <a:endParaRPr lang="en-US"/>
          </a:p>
        </p:txBody>
      </p:sp>
    </p:spTree>
    <p:extLst>
      <p:ext uri="{BB962C8B-B14F-4D97-AF65-F5344CB8AC3E}">
        <p14:creationId xmlns:p14="http://schemas.microsoft.com/office/powerpoint/2010/main" val="42232070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1366838"/>
            <a:ext cx="8077200" cy="685800"/>
          </a:xfrm>
        </p:spPr>
        <p:txBody>
          <a:bodyPr/>
          <a:lstStyle/>
          <a:p>
            <a:pPr eaLnBrk="1" hangingPunct="1"/>
            <a:r>
              <a:rPr lang="en-US" dirty="0" smtClean="0"/>
              <a:t>Dynamic Program Intercepts: </a:t>
            </a:r>
            <a:r>
              <a:rPr lang="en-US" sz="2400" dirty="0" smtClean="0"/>
              <a:t>PC Screening</a:t>
            </a:r>
            <a:endParaRPr lang="en-US" dirty="0" smtClean="0"/>
          </a:p>
        </p:txBody>
      </p:sp>
      <p:sp>
        <p:nvSpPr>
          <p:cNvPr id="3075" name="Rectangle 3"/>
          <p:cNvSpPr>
            <a:spLocks noGrp="1" noChangeArrowheads="1"/>
          </p:cNvSpPr>
          <p:nvPr>
            <p:ph type="body" idx="1"/>
          </p:nvPr>
        </p:nvSpPr>
        <p:spPr>
          <a:xfrm>
            <a:off x="531585" y="2206398"/>
            <a:ext cx="8229600" cy="4525962"/>
          </a:xfrm>
        </p:spPr>
        <p:txBody>
          <a:bodyPr/>
          <a:lstStyle/>
          <a:p>
            <a:pPr eaLnBrk="1" hangingPunct="1"/>
            <a:r>
              <a:rPr lang="en-US" sz="2800" dirty="0"/>
              <a:t>Allows interception of target programs </a:t>
            </a:r>
            <a:r>
              <a:rPr lang="en-US" sz="2800" dirty="0" smtClean="0"/>
              <a:t>using ESTAEX</a:t>
            </a:r>
            <a:endParaRPr lang="en-US" sz="2800" dirty="0"/>
          </a:p>
          <a:p>
            <a:pPr eaLnBrk="1" hangingPunct="1"/>
            <a:r>
              <a:rPr lang="en-US" sz="2800" dirty="0"/>
              <a:t>Allows interception of </a:t>
            </a:r>
            <a:r>
              <a:rPr lang="en-US" sz="2800" dirty="0" smtClean="0"/>
              <a:t>target programs using IEAMSCHD to schedule SRBs</a:t>
            </a:r>
            <a:endParaRPr lang="en-US" sz="2800" dirty="0"/>
          </a:p>
          <a:p>
            <a:pPr eaLnBrk="1" hangingPunct="1"/>
            <a:r>
              <a:rPr lang="en-US" sz="2800" dirty="0"/>
              <a:t>Inserts automatic system breakpoints in key points in these calls</a:t>
            </a:r>
          </a:p>
          <a:p>
            <a:pPr eaLnBrk="1" hangingPunct="1"/>
            <a:r>
              <a:rPr lang="en-US" sz="2800" dirty="0"/>
              <a:t>Does not modify any programs   </a:t>
            </a:r>
          </a:p>
          <a:p>
            <a:pPr marL="457200" lvl="1" indent="0" eaLnBrk="1" hangingPunct="1">
              <a:buNone/>
            </a:pPr>
            <a:endParaRPr lang="en-US" sz="2800" dirty="0" smtClean="0">
              <a:solidFill>
                <a:srgbClr val="FF0000"/>
              </a:solidFill>
            </a:endParaRPr>
          </a:p>
          <a:p>
            <a:pPr marL="0" lvl="1" indent="0" algn="ctr" eaLnBrk="1" hangingPunct="1">
              <a:spcBef>
                <a:spcPct val="20000"/>
              </a:spcBef>
              <a:buClr>
                <a:srgbClr val="445607"/>
              </a:buClr>
              <a:buNone/>
            </a:pPr>
            <a:r>
              <a:rPr lang="en-US" sz="2000" u="sng" dirty="0" smtClean="0">
                <a:hlinkClick r:id="rId3"/>
              </a:rPr>
              <a:t>Click for more information</a:t>
            </a:r>
            <a:endParaRPr lang="en-US" sz="2000" dirty="0"/>
          </a:p>
          <a:p>
            <a:pPr lvl="1" eaLnBrk="1" hangingPunct="1"/>
            <a:endParaRPr lang="en-US" sz="2800" dirty="0" smtClean="0"/>
          </a:p>
        </p:txBody>
      </p:sp>
      <p:sp>
        <p:nvSpPr>
          <p:cNvPr id="2" name="Footer Placeholder 1"/>
          <p:cNvSpPr>
            <a:spLocks noGrp="1"/>
          </p:cNvSpPr>
          <p:nvPr>
            <p:ph type="ftr" sz="quarter" idx="11"/>
          </p:nvPr>
        </p:nvSpPr>
        <p:spPr/>
        <p:txBody>
          <a:bodyPr/>
          <a:lstStyle/>
          <a:p>
            <a:pPr>
              <a:defRPr/>
            </a:pPr>
            <a:r>
              <a:rPr lang="en-US" smtClean="0"/>
              <a:t>Copyright Arney Computer Systems 2012-2014</a:t>
            </a:r>
            <a:endParaRPr lang="en-US"/>
          </a:p>
        </p:txBody>
      </p:sp>
      <p:sp>
        <p:nvSpPr>
          <p:cNvPr id="3" name="Slide Number Placeholder 2"/>
          <p:cNvSpPr>
            <a:spLocks noGrp="1"/>
          </p:cNvSpPr>
          <p:nvPr>
            <p:ph type="sldNum" sz="quarter" idx="12"/>
          </p:nvPr>
        </p:nvSpPr>
        <p:spPr/>
        <p:txBody>
          <a:bodyPr/>
          <a:lstStyle/>
          <a:p>
            <a:pPr>
              <a:defRPr/>
            </a:pPr>
            <a:fld id="{7748ACC4-6E87-4E28-8F25-331EA2A33238}" type="slidenum">
              <a:rPr lang="en-US" smtClean="0"/>
              <a:pPr>
                <a:defRPr/>
              </a:pPr>
              <a:t>8</a:t>
            </a:fld>
            <a:endParaRPr lang="en-US"/>
          </a:p>
        </p:txBody>
      </p:sp>
    </p:spTree>
    <p:extLst>
      <p:ext uri="{BB962C8B-B14F-4D97-AF65-F5344CB8AC3E}">
        <p14:creationId xmlns:p14="http://schemas.microsoft.com/office/powerpoint/2010/main" val="42232070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1366838"/>
            <a:ext cx="8077200" cy="685800"/>
          </a:xfrm>
        </p:spPr>
        <p:txBody>
          <a:bodyPr/>
          <a:lstStyle/>
          <a:p>
            <a:pPr eaLnBrk="1" hangingPunct="1"/>
            <a:r>
              <a:rPr lang="en-US" dirty="0" smtClean="0"/>
              <a:t>Dynamic Program Intercepts:</a:t>
            </a:r>
            <a:br>
              <a:rPr lang="en-US" dirty="0" smtClean="0"/>
            </a:br>
            <a:r>
              <a:rPr lang="en-US" dirty="0" smtClean="0"/>
              <a:t>	</a:t>
            </a:r>
            <a:r>
              <a:rPr lang="en-US" sz="2400" dirty="0" smtClean="0"/>
              <a:t>Branch Entry Intercept  Breakpoints</a:t>
            </a:r>
          </a:p>
        </p:txBody>
      </p:sp>
      <p:sp>
        <p:nvSpPr>
          <p:cNvPr id="3075" name="Rectangle 3"/>
          <p:cNvSpPr>
            <a:spLocks noGrp="1" noChangeArrowheads="1"/>
          </p:cNvSpPr>
          <p:nvPr>
            <p:ph type="body" idx="1"/>
          </p:nvPr>
        </p:nvSpPr>
        <p:spPr>
          <a:xfrm>
            <a:off x="502557" y="2496685"/>
            <a:ext cx="8229600" cy="4525962"/>
          </a:xfrm>
        </p:spPr>
        <p:txBody>
          <a:bodyPr/>
          <a:lstStyle/>
          <a:p>
            <a:pPr eaLnBrk="1" hangingPunct="1"/>
            <a:r>
              <a:rPr lang="en-US" sz="2800" dirty="0" smtClean="0"/>
              <a:t>Allows interception of branch entry calls such as SETFRR</a:t>
            </a:r>
            <a:endParaRPr lang="en-US" sz="2800" dirty="0"/>
          </a:p>
          <a:p>
            <a:pPr eaLnBrk="1" hangingPunct="1"/>
            <a:r>
              <a:rPr lang="en-US" sz="2800" dirty="0" smtClean="0"/>
              <a:t>Operates like other dynamic intercepts except it is specified by a breakpoint</a:t>
            </a:r>
            <a:endParaRPr lang="en-US" sz="2800" dirty="0"/>
          </a:p>
          <a:p>
            <a:pPr eaLnBrk="1" hangingPunct="1"/>
            <a:r>
              <a:rPr lang="en-US" sz="2800" dirty="0" smtClean="0"/>
              <a:t>Set using the BEI command in the User Interface  </a:t>
            </a:r>
            <a:endParaRPr lang="en-US" sz="2800" dirty="0"/>
          </a:p>
          <a:p>
            <a:pPr marL="0" lvl="1" indent="0" eaLnBrk="1" hangingPunct="1">
              <a:spcBef>
                <a:spcPct val="20000"/>
              </a:spcBef>
              <a:buClr>
                <a:srgbClr val="445607"/>
              </a:buClr>
              <a:buNone/>
            </a:pPr>
            <a:r>
              <a:rPr lang="en-US" sz="2800" dirty="0" smtClean="0">
                <a:solidFill>
                  <a:schemeClr val="tx2"/>
                </a:solidFill>
              </a:rPr>
              <a:t/>
            </a:r>
            <a:br>
              <a:rPr lang="en-US" sz="2800" dirty="0" smtClean="0">
                <a:solidFill>
                  <a:schemeClr val="tx2"/>
                </a:solidFill>
              </a:rPr>
            </a:br>
            <a:endParaRPr lang="en-US" sz="2800" dirty="0" smtClean="0">
              <a:solidFill>
                <a:schemeClr val="tx2"/>
              </a:solidFill>
            </a:endParaRPr>
          </a:p>
          <a:p>
            <a:pPr marL="0" lvl="1" indent="0" algn="ctr" eaLnBrk="1" hangingPunct="1">
              <a:spcBef>
                <a:spcPct val="20000"/>
              </a:spcBef>
              <a:buClr>
                <a:srgbClr val="445607"/>
              </a:buClr>
              <a:buNone/>
            </a:pPr>
            <a:r>
              <a:rPr lang="en-US" sz="2000" u="sng" dirty="0" smtClean="0">
                <a:hlinkClick r:id="rId3"/>
              </a:rPr>
              <a:t>Click for more information</a:t>
            </a:r>
            <a:endParaRPr lang="en-US" sz="2000" dirty="0"/>
          </a:p>
          <a:p>
            <a:pPr lvl="1" eaLnBrk="1" hangingPunct="1"/>
            <a:endParaRPr lang="en-US" sz="2800" dirty="0" smtClean="0"/>
          </a:p>
        </p:txBody>
      </p:sp>
      <p:sp>
        <p:nvSpPr>
          <p:cNvPr id="2" name="Footer Placeholder 1"/>
          <p:cNvSpPr>
            <a:spLocks noGrp="1"/>
          </p:cNvSpPr>
          <p:nvPr>
            <p:ph type="ftr" sz="quarter" idx="11"/>
          </p:nvPr>
        </p:nvSpPr>
        <p:spPr/>
        <p:txBody>
          <a:bodyPr/>
          <a:lstStyle/>
          <a:p>
            <a:pPr>
              <a:defRPr/>
            </a:pPr>
            <a:r>
              <a:rPr lang="en-US" smtClean="0"/>
              <a:t>Copyright Arney Computer Systems 2012-2014</a:t>
            </a:r>
            <a:endParaRPr lang="en-US"/>
          </a:p>
        </p:txBody>
      </p:sp>
      <p:sp>
        <p:nvSpPr>
          <p:cNvPr id="3" name="Slide Number Placeholder 2"/>
          <p:cNvSpPr>
            <a:spLocks noGrp="1"/>
          </p:cNvSpPr>
          <p:nvPr>
            <p:ph type="sldNum" sz="quarter" idx="12"/>
          </p:nvPr>
        </p:nvSpPr>
        <p:spPr/>
        <p:txBody>
          <a:bodyPr/>
          <a:lstStyle/>
          <a:p>
            <a:pPr>
              <a:defRPr/>
            </a:pPr>
            <a:fld id="{7748ACC4-6E87-4E28-8F25-331EA2A33238}" type="slidenum">
              <a:rPr lang="en-US" smtClean="0"/>
              <a:pPr>
                <a:defRPr/>
              </a:pPr>
              <a:t>9</a:t>
            </a:fld>
            <a:endParaRPr lang="en-US"/>
          </a:p>
        </p:txBody>
      </p:sp>
    </p:spTree>
    <p:extLst>
      <p:ext uri="{BB962C8B-B14F-4D97-AF65-F5344CB8AC3E}">
        <p14:creationId xmlns:p14="http://schemas.microsoft.com/office/powerpoint/2010/main" val="153851255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lg" len="lg"/>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lg" len="lg"/>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2003SASPresentationTemplate</Template>
  <TotalTime>7116</TotalTime>
  <Words>4840</Words>
  <Application>Microsoft Office PowerPoint</Application>
  <PresentationFormat>On-screen Show (4:3)</PresentationFormat>
  <Paragraphs>413</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Default Design</vt:lpstr>
      <vt:lpstr>Trap Diagnostic Facility</vt:lpstr>
      <vt:lpstr>Topics: Dynamic Program Intercepts (DPI)</vt:lpstr>
      <vt:lpstr>Topics: ISPF User Interface</vt:lpstr>
      <vt:lpstr>Topics: Advanced Features</vt:lpstr>
      <vt:lpstr>Dynamic Program Intercepts:   Diagnosis with No Boundaries </vt:lpstr>
      <vt:lpstr>Dynamic Program Intercepts: Startup Intercept</vt:lpstr>
      <vt:lpstr>Dynamic Program Intercepts: SVC Screening</vt:lpstr>
      <vt:lpstr>Dynamic Program Intercepts: PC Screening</vt:lpstr>
      <vt:lpstr>Dynamic Program Intercepts:  Branch Entry Intercept  Breakpoints</vt:lpstr>
      <vt:lpstr>Dynamic Program Intercept:   Inheritance and Pass-Through</vt:lpstr>
      <vt:lpstr>ISPF User Interface: Menu and Panel Driven</vt:lpstr>
      <vt:lpstr>ISPF User Interface: Connecting a Session </vt:lpstr>
      <vt:lpstr>ISPF User Interface: Targeting Subtasks and Shared Code</vt:lpstr>
      <vt:lpstr>ISPF User Interface: Symbols </vt:lpstr>
      <vt:lpstr>ISPF User Interface: Single Step </vt:lpstr>
      <vt:lpstr>ISPF User Interface:  Breakpoints</vt:lpstr>
      <vt:lpstr>ISPF User Interface: Triggers </vt:lpstr>
      <vt:lpstr>ISPF User Interface: Displaying storage </vt:lpstr>
      <vt:lpstr>ISPF User Interface: Zapping storage </vt:lpstr>
      <vt:lpstr>ISPF User Interface: Session Recording </vt:lpstr>
      <vt:lpstr>Advanced Features: Program Identification</vt:lpstr>
      <vt:lpstr>Advanced Features: Dynamic Tracing Facility (Future feature) </vt:lpstr>
      <vt:lpstr>Advanced Features: Grouping (Future feature) </vt:lpstr>
      <vt:lpstr>Advanced Features: Remote Debugging  Facility (Future feature) </vt:lpstr>
      <vt:lpstr>Advanced Features: AMODE and RMODE 64</vt:lpstr>
      <vt:lpstr>Trap Diagnostic Facility</vt:lpstr>
    </vt:vector>
  </TitlesOfParts>
  <Company>SAS Institute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Delpfine E Welch</dc:creator>
  <cp:lastModifiedBy>Chuck Arney</cp:lastModifiedBy>
  <cp:revision>454</cp:revision>
  <dcterms:created xsi:type="dcterms:W3CDTF">2005-08-11T17:55:06Z</dcterms:created>
  <dcterms:modified xsi:type="dcterms:W3CDTF">2014-05-05T17:49:00Z</dcterms:modified>
</cp:coreProperties>
</file>